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89.jpg" ContentType="image/jpeg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2" r:id="rId5"/>
    <p:sldMasterId id="2147483684" r:id="rId6"/>
    <p:sldMasterId id="2147483690" r:id="rId7"/>
    <p:sldMasterId id="2147483700" r:id="rId8"/>
  </p:sldMasterIdLst>
  <p:notesMasterIdLst>
    <p:notesMasterId r:id="rId67"/>
  </p:notesMasterIdLst>
  <p:handoutMasterIdLst>
    <p:handoutMasterId r:id="rId68"/>
  </p:handoutMasterIdLst>
  <p:sldIdLst>
    <p:sldId id="782" r:id="rId9"/>
    <p:sldId id="275" r:id="rId10"/>
    <p:sldId id="857" r:id="rId11"/>
    <p:sldId id="856" r:id="rId12"/>
    <p:sldId id="273" r:id="rId13"/>
    <p:sldId id="257" r:id="rId14"/>
    <p:sldId id="272" r:id="rId15"/>
    <p:sldId id="259" r:id="rId16"/>
    <p:sldId id="268" r:id="rId17"/>
    <p:sldId id="271" r:id="rId18"/>
    <p:sldId id="264" r:id="rId19"/>
    <p:sldId id="260" r:id="rId20"/>
    <p:sldId id="269" r:id="rId21"/>
    <p:sldId id="266" r:id="rId22"/>
    <p:sldId id="265" r:id="rId23"/>
    <p:sldId id="262" r:id="rId24"/>
    <p:sldId id="850" r:id="rId25"/>
    <p:sldId id="852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263" r:id="rId34"/>
    <p:sldId id="463" r:id="rId35"/>
    <p:sldId id="464" r:id="rId36"/>
    <p:sldId id="817" r:id="rId37"/>
    <p:sldId id="848" r:id="rId38"/>
    <p:sldId id="853" r:id="rId39"/>
    <p:sldId id="846" r:id="rId40"/>
    <p:sldId id="421" r:id="rId41"/>
    <p:sldId id="454" r:id="rId42"/>
    <p:sldId id="449" r:id="rId43"/>
    <p:sldId id="445" r:id="rId44"/>
    <p:sldId id="443" r:id="rId45"/>
    <p:sldId id="453" r:id="rId46"/>
    <p:sldId id="432" r:id="rId47"/>
    <p:sldId id="446" r:id="rId48"/>
    <p:sldId id="448" r:id="rId49"/>
    <p:sldId id="450" r:id="rId50"/>
    <p:sldId id="434" r:id="rId51"/>
    <p:sldId id="854" r:id="rId52"/>
    <p:sldId id="789" r:id="rId53"/>
    <p:sldId id="790" r:id="rId54"/>
    <p:sldId id="827" r:id="rId55"/>
    <p:sldId id="829" r:id="rId56"/>
    <p:sldId id="830" r:id="rId57"/>
    <p:sldId id="833" r:id="rId58"/>
    <p:sldId id="831" r:id="rId59"/>
    <p:sldId id="832" r:id="rId60"/>
    <p:sldId id="834" r:id="rId61"/>
    <p:sldId id="835" r:id="rId62"/>
    <p:sldId id="836" r:id="rId63"/>
    <p:sldId id="855" r:id="rId64"/>
    <p:sldId id="847" r:id="rId65"/>
    <p:sldId id="823" r:id="rId66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AE32"/>
    <a:srgbClr val="004070"/>
    <a:srgbClr val="86BC25"/>
    <a:srgbClr val="1D71B8"/>
    <a:srgbClr val="9D9D9C"/>
    <a:srgbClr val="95C11F"/>
    <a:srgbClr val="008D1F"/>
    <a:srgbClr val="7D4E24"/>
    <a:srgbClr val="936037"/>
    <a:srgbClr val="30A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518B8-F35C-2AC1-28D9-74955A816D64}" v="123" dt="2021-02-16T16:42:18.209"/>
    <p1510:client id="{7795F15B-5775-BC40-C63E-C241DE638312}" v="4" dt="2021-02-16T14:36:09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4"/>
  </p:normalViewPr>
  <p:slideViewPr>
    <p:cSldViewPr snapToGrid="0">
      <p:cViewPr varScale="1">
        <p:scale>
          <a:sx n="138" d="100"/>
          <a:sy n="138" d="100"/>
        </p:scale>
        <p:origin x="8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ir, Jelena" userId="3d6cd401-da55-4b98-91e2-c36a2b769fdc" providerId="ADAL" clId="{67A7DE60-8C09-4FD2-ADD7-5C0A95DAF169}"/>
    <pc:docChg chg="undo custSel addSld delSld modSld">
      <pc:chgData name="Barbir, Jelena" userId="3d6cd401-da55-4b98-91e2-c36a2b769fdc" providerId="ADAL" clId="{67A7DE60-8C09-4FD2-ADD7-5C0A95DAF169}" dt="2021-02-17T08:01:51.484" v="117" actId="20577"/>
      <pc:docMkLst>
        <pc:docMk/>
      </pc:docMkLst>
      <pc:sldChg chg="del">
        <pc:chgData name="Barbir, Jelena" userId="3d6cd401-da55-4b98-91e2-c36a2b769fdc" providerId="ADAL" clId="{67A7DE60-8C09-4FD2-ADD7-5C0A95DAF169}" dt="2021-02-17T07:42:06.432" v="39" actId="47"/>
        <pc:sldMkLst>
          <pc:docMk/>
          <pc:sldMk cId="1183779418" sldId="277"/>
        </pc:sldMkLst>
      </pc:sldChg>
      <pc:sldChg chg="addSp delSp modSp mod">
        <pc:chgData name="Barbir, Jelena" userId="3d6cd401-da55-4b98-91e2-c36a2b769fdc" providerId="ADAL" clId="{67A7DE60-8C09-4FD2-ADD7-5C0A95DAF169}" dt="2021-02-17T07:41:39.110" v="37" actId="2085"/>
        <pc:sldMkLst>
          <pc:docMk/>
          <pc:sldMk cId="2774052876" sldId="850"/>
        </pc:sldMkLst>
        <pc:spChg chg="add mod">
          <ac:chgData name="Barbir, Jelena" userId="3d6cd401-da55-4b98-91e2-c36a2b769fdc" providerId="ADAL" clId="{67A7DE60-8C09-4FD2-ADD7-5C0A95DAF169}" dt="2021-02-17T07:41:14.455" v="36" actId="255"/>
          <ac:spMkLst>
            <pc:docMk/>
            <pc:sldMk cId="2774052876" sldId="850"/>
            <ac:spMk id="8" creationId="{6484CB2B-DF4F-46CB-B7D9-78BE6411DF54}"/>
          </ac:spMkLst>
        </pc:spChg>
        <pc:spChg chg="add del mod">
          <ac:chgData name="Barbir, Jelena" userId="3d6cd401-da55-4b98-91e2-c36a2b769fdc" providerId="ADAL" clId="{67A7DE60-8C09-4FD2-ADD7-5C0A95DAF169}" dt="2021-02-17T07:36:15.067" v="6" actId="478"/>
          <ac:spMkLst>
            <pc:docMk/>
            <pc:sldMk cId="2774052876" sldId="850"/>
            <ac:spMk id="17" creationId="{B1AFCE4D-E7EE-40E7-B957-2C730A13DFDE}"/>
          </ac:spMkLst>
        </pc:spChg>
        <pc:spChg chg="add del mod">
          <ac:chgData name="Barbir, Jelena" userId="3d6cd401-da55-4b98-91e2-c36a2b769fdc" providerId="ADAL" clId="{67A7DE60-8C09-4FD2-ADD7-5C0A95DAF169}" dt="2021-02-17T07:40:01.742" v="23" actId="478"/>
          <ac:spMkLst>
            <pc:docMk/>
            <pc:sldMk cId="2774052876" sldId="850"/>
            <ac:spMk id="22" creationId="{FC2D32D0-9D43-48A7-8AE8-55535AFCF0F6}"/>
          </ac:spMkLst>
        </pc:spChg>
        <pc:spChg chg="add del mod topLvl">
          <ac:chgData name="Barbir, Jelena" userId="3d6cd401-da55-4b98-91e2-c36a2b769fdc" providerId="ADAL" clId="{67A7DE60-8C09-4FD2-ADD7-5C0A95DAF169}" dt="2021-02-17T07:40:09.119" v="24" actId="478"/>
          <ac:spMkLst>
            <pc:docMk/>
            <pc:sldMk cId="2774052876" sldId="850"/>
            <ac:spMk id="24" creationId="{2AF480D3-B3E4-42FF-8E16-A64D5FE4CE7F}"/>
          </ac:spMkLst>
        </pc:spChg>
        <pc:grpChg chg="add del mod">
          <ac:chgData name="Barbir, Jelena" userId="3d6cd401-da55-4b98-91e2-c36a2b769fdc" providerId="ADAL" clId="{67A7DE60-8C09-4FD2-ADD7-5C0A95DAF169}" dt="2021-02-17T07:40:09.119" v="24" actId="478"/>
          <ac:grpSpMkLst>
            <pc:docMk/>
            <pc:sldMk cId="2774052876" sldId="850"/>
            <ac:grpSpMk id="2" creationId="{BA364A6C-5420-47B9-BD11-5BE365C26299}"/>
          </ac:grpSpMkLst>
        </pc:grpChg>
        <pc:picChg chg="mod">
          <ac:chgData name="Barbir, Jelena" userId="3d6cd401-da55-4b98-91e2-c36a2b769fdc" providerId="ADAL" clId="{67A7DE60-8C09-4FD2-ADD7-5C0A95DAF169}" dt="2021-02-17T07:40:28.873" v="25" actId="1076"/>
          <ac:picMkLst>
            <pc:docMk/>
            <pc:sldMk cId="2774052876" sldId="850"/>
            <ac:picMk id="5" creationId="{D96F1425-B880-AF4C-AF86-EE9A3D984238}"/>
          </ac:picMkLst>
        </pc:picChg>
        <pc:picChg chg="mod">
          <ac:chgData name="Barbir, Jelena" userId="3d6cd401-da55-4b98-91e2-c36a2b769fdc" providerId="ADAL" clId="{67A7DE60-8C09-4FD2-ADD7-5C0A95DAF169}" dt="2021-02-17T07:36:10.201" v="4" actId="1076"/>
          <ac:picMkLst>
            <pc:docMk/>
            <pc:sldMk cId="2774052876" sldId="850"/>
            <ac:picMk id="7" creationId="{40888DBE-AEB8-4A6E-B99A-74AC7FA4167F}"/>
          </ac:picMkLst>
        </pc:picChg>
        <pc:picChg chg="add mod topLvl">
          <ac:chgData name="Barbir, Jelena" userId="3d6cd401-da55-4b98-91e2-c36a2b769fdc" providerId="ADAL" clId="{67A7DE60-8C09-4FD2-ADD7-5C0A95DAF169}" dt="2021-02-17T07:41:39.110" v="37" actId="2085"/>
          <ac:picMkLst>
            <pc:docMk/>
            <pc:sldMk cId="2774052876" sldId="850"/>
            <ac:picMk id="23" creationId="{7AE57904-EBA2-46B0-B72C-EE6D9FC3B2F6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43:13.415" v="56" actId="1076"/>
        <pc:sldMkLst>
          <pc:docMk/>
          <pc:sldMk cId="3016589061" sldId="852"/>
        </pc:sldMkLst>
        <pc:spChg chg="add mod">
          <ac:chgData name="Barbir, Jelena" userId="3d6cd401-da55-4b98-91e2-c36a2b769fdc" providerId="ADAL" clId="{67A7DE60-8C09-4FD2-ADD7-5C0A95DAF169}" dt="2021-02-17T07:43:07.172" v="55" actId="255"/>
          <ac:spMkLst>
            <pc:docMk/>
            <pc:sldMk cId="3016589061" sldId="852"/>
            <ac:spMk id="7" creationId="{0EC21F3A-00EE-426C-9E5E-33FB28666252}"/>
          </ac:spMkLst>
        </pc:spChg>
        <pc:picChg chg="add mod">
          <ac:chgData name="Barbir, Jelena" userId="3d6cd401-da55-4b98-91e2-c36a2b769fdc" providerId="ADAL" clId="{67A7DE60-8C09-4FD2-ADD7-5C0A95DAF169}" dt="2021-02-17T07:43:13.415" v="56" actId="1076"/>
          <ac:picMkLst>
            <pc:docMk/>
            <pc:sldMk cId="3016589061" sldId="852"/>
            <ac:picMk id="17" creationId="{71A4312D-7E1A-4D60-BE1D-D226FBD77646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53:16.434" v="71" actId="1076"/>
        <pc:sldMkLst>
          <pc:docMk/>
          <pc:sldMk cId="2405208159" sldId="853"/>
        </pc:sldMkLst>
        <pc:spChg chg="add mod">
          <ac:chgData name="Barbir, Jelena" userId="3d6cd401-da55-4b98-91e2-c36a2b769fdc" providerId="ADAL" clId="{67A7DE60-8C09-4FD2-ADD7-5C0A95DAF169}" dt="2021-02-17T07:53:16.434" v="71" actId="1076"/>
          <ac:spMkLst>
            <pc:docMk/>
            <pc:sldMk cId="2405208159" sldId="853"/>
            <ac:spMk id="2" creationId="{8E2EEEC4-7069-492E-B562-1EF2EB3C1560}"/>
          </ac:spMkLst>
        </pc:spChg>
        <pc:picChg chg="add mod">
          <ac:chgData name="Barbir, Jelena" userId="3d6cd401-da55-4b98-91e2-c36a2b769fdc" providerId="ADAL" clId="{67A7DE60-8C09-4FD2-ADD7-5C0A95DAF169}" dt="2021-02-17T07:52:53.942" v="58" actId="1076"/>
          <ac:picMkLst>
            <pc:docMk/>
            <pc:sldMk cId="2405208159" sldId="853"/>
            <ac:picMk id="17" creationId="{6DA7D486-B1FA-427A-AAEE-E62C959D039F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54:01.289" v="86" actId="207"/>
        <pc:sldMkLst>
          <pc:docMk/>
          <pc:sldMk cId="3906263588" sldId="854"/>
        </pc:sldMkLst>
        <pc:spChg chg="add mod">
          <ac:chgData name="Barbir, Jelena" userId="3d6cd401-da55-4b98-91e2-c36a2b769fdc" providerId="ADAL" clId="{67A7DE60-8C09-4FD2-ADD7-5C0A95DAF169}" dt="2021-02-17T07:54:01.289" v="86" actId="207"/>
          <ac:spMkLst>
            <pc:docMk/>
            <pc:sldMk cId="3906263588" sldId="854"/>
            <ac:spMk id="7" creationId="{20BA35AB-215E-4868-B4E6-C3D178F741F3}"/>
          </ac:spMkLst>
        </pc:spChg>
        <pc:picChg chg="mod">
          <ac:chgData name="Barbir, Jelena" userId="3d6cd401-da55-4b98-91e2-c36a2b769fdc" providerId="ADAL" clId="{67A7DE60-8C09-4FD2-ADD7-5C0A95DAF169}" dt="2021-02-17T07:53:40.548" v="74" actId="1076"/>
          <ac:picMkLst>
            <pc:docMk/>
            <pc:sldMk cId="3906263588" sldId="854"/>
            <ac:picMk id="2" creationId="{4105378A-B93A-4842-9BC5-818375ABCBFE}"/>
          </ac:picMkLst>
        </pc:picChg>
        <pc:picChg chg="add mod">
          <ac:chgData name="Barbir, Jelena" userId="3d6cd401-da55-4b98-91e2-c36a2b769fdc" providerId="ADAL" clId="{67A7DE60-8C09-4FD2-ADD7-5C0A95DAF169}" dt="2021-02-17T07:53:44.767" v="75" actId="1076"/>
          <ac:picMkLst>
            <pc:docMk/>
            <pc:sldMk cId="3906263588" sldId="854"/>
            <ac:picMk id="17" creationId="{11FA0A1D-F415-449F-B116-9E6ED88CC0FC}"/>
          </ac:picMkLst>
        </pc:picChg>
      </pc:sldChg>
      <pc:sldChg chg="addSp modSp mod">
        <pc:chgData name="Barbir, Jelena" userId="3d6cd401-da55-4b98-91e2-c36a2b769fdc" providerId="ADAL" clId="{67A7DE60-8C09-4FD2-ADD7-5C0A95DAF169}" dt="2021-02-17T07:54:38.971" v="98" actId="207"/>
        <pc:sldMkLst>
          <pc:docMk/>
          <pc:sldMk cId="2330194023" sldId="855"/>
        </pc:sldMkLst>
        <pc:spChg chg="add mod">
          <ac:chgData name="Barbir, Jelena" userId="3d6cd401-da55-4b98-91e2-c36a2b769fdc" providerId="ADAL" clId="{67A7DE60-8C09-4FD2-ADD7-5C0A95DAF169}" dt="2021-02-17T07:54:38.971" v="98" actId="207"/>
          <ac:spMkLst>
            <pc:docMk/>
            <pc:sldMk cId="2330194023" sldId="855"/>
            <ac:spMk id="2" creationId="{90CA8049-6163-4566-B162-1FACCDCA80B5}"/>
          </ac:spMkLst>
        </pc:spChg>
        <pc:picChg chg="add mod">
          <ac:chgData name="Barbir, Jelena" userId="3d6cd401-da55-4b98-91e2-c36a2b769fdc" providerId="ADAL" clId="{67A7DE60-8C09-4FD2-ADD7-5C0A95DAF169}" dt="2021-02-17T07:54:21.812" v="88" actId="1076"/>
          <ac:picMkLst>
            <pc:docMk/>
            <pc:sldMk cId="2330194023" sldId="855"/>
            <ac:picMk id="17" creationId="{C775D25E-4076-4BCD-ADB8-5F123EE46DC8}"/>
          </ac:picMkLst>
        </pc:picChg>
      </pc:sldChg>
      <pc:sldChg chg="add">
        <pc:chgData name="Barbir, Jelena" userId="3d6cd401-da55-4b98-91e2-c36a2b769fdc" providerId="ADAL" clId="{67A7DE60-8C09-4FD2-ADD7-5C0A95DAF169}" dt="2021-02-17T07:42:03.148" v="38"/>
        <pc:sldMkLst>
          <pc:docMk/>
          <pc:sldMk cId="3833038021" sldId="856"/>
        </pc:sldMkLst>
      </pc:sldChg>
      <pc:sldChg chg="addSp modSp add mod">
        <pc:chgData name="Barbir, Jelena" userId="3d6cd401-da55-4b98-91e2-c36a2b769fdc" providerId="ADAL" clId="{67A7DE60-8C09-4FD2-ADD7-5C0A95DAF169}" dt="2021-02-17T08:01:51.484" v="117" actId="20577"/>
        <pc:sldMkLst>
          <pc:docMk/>
          <pc:sldMk cId="1231320442" sldId="857"/>
        </pc:sldMkLst>
        <pc:spChg chg="add mod">
          <ac:chgData name="Barbir, Jelena" userId="3d6cd401-da55-4b98-91e2-c36a2b769fdc" providerId="ADAL" clId="{67A7DE60-8C09-4FD2-ADD7-5C0A95DAF169}" dt="2021-02-17T08:01:51.484" v="117" actId="20577"/>
          <ac:spMkLst>
            <pc:docMk/>
            <pc:sldMk cId="1231320442" sldId="857"/>
            <ac:spMk id="2" creationId="{58B2171A-6E50-4906-BF8B-B3C6ACAE7860}"/>
          </ac:spMkLst>
        </pc:spChg>
        <pc:spChg chg="mod">
          <ac:chgData name="Barbir, Jelena" userId="3d6cd401-da55-4b98-91e2-c36a2b769fdc" providerId="ADAL" clId="{67A7DE60-8C09-4FD2-ADD7-5C0A95DAF169}" dt="2021-02-17T08:00:46.350" v="100" actId="207"/>
          <ac:spMkLst>
            <pc:docMk/>
            <pc:sldMk cId="1231320442" sldId="857"/>
            <ac:spMk id="14" creationId="{DB3FEFDE-7C90-46CA-A2B5-902716B2D60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FCBC39-39FB-43FE-BB6D-ECE47C8C401C}" type="doc">
      <dgm:prSet loTypeId="urn:microsoft.com/office/officeart/2005/8/layout/hChevron3" loCatId="process" qsTypeId="urn:microsoft.com/office/officeart/2005/8/quickstyle/3d3" qsCatId="3D" csTypeId="urn:microsoft.com/office/officeart/2005/8/colors/colorful3" csCatId="colorful" phldr="1"/>
      <dgm:spPr/>
    </dgm:pt>
    <dgm:pt modelId="{74F30FD7-A538-4845-8587-B37630FE06C2}">
      <dgm:prSet phldrT="[Text]"/>
      <dgm:spPr/>
      <dgm:t>
        <a:bodyPr/>
        <a:lstStyle/>
        <a:p>
          <a:pPr algn="l"/>
          <a:r>
            <a:rPr lang="en-GB" b="1">
              <a:solidFill>
                <a:schemeClr val="tx2">
                  <a:lumMod val="50000"/>
                </a:schemeClr>
              </a:solidFill>
            </a:rPr>
            <a:t>   Phase 1</a:t>
          </a:r>
          <a:r>
            <a:rPr lang="en-GB" b="1"/>
            <a:t> </a:t>
          </a:r>
        </a:p>
        <a:p>
          <a:pPr algn="l"/>
          <a:r>
            <a:rPr lang="en-GB"/>
            <a:t>   Introduction and Analysis</a:t>
          </a:r>
        </a:p>
        <a:p>
          <a:pPr algn="l"/>
          <a:r>
            <a:rPr lang="en-GB"/>
            <a:t>   (M1-M6)</a:t>
          </a:r>
          <a:endParaRPr lang="en-IE"/>
        </a:p>
      </dgm:t>
    </dgm:pt>
    <dgm:pt modelId="{930DDF51-F146-45CB-AD46-D9498781494D}" type="parTrans" cxnId="{A679AA47-5E40-42E9-91A4-D2728CAA3029}">
      <dgm:prSet/>
      <dgm:spPr/>
      <dgm:t>
        <a:bodyPr/>
        <a:lstStyle/>
        <a:p>
          <a:endParaRPr lang="en-IE"/>
        </a:p>
      </dgm:t>
    </dgm:pt>
    <dgm:pt modelId="{99D25B13-C283-4D85-AE37-850FA77E2BA3}" type="sibTrans" cxnId="{A679AA47-5E40-42E9-91A4-D2728CAA3029}">
      <dgm:prSet/>
      <dgm:spPr/>
      <dgm:t>
        <a:bodyPr/>
        <a:lstStyle/>
        <a:p>
          <a:endParaRPr lang="en-IE"/>
        </a:p>
      </dgm:t>
    </dgm:pt>
    <dgm:pt modelId="{B0ED4E72-F1EC-47F7-AB4D-ECB6F56FC7FF}">
      <dgm:prSet phldrT="[Text]"/>
      <dgm:spPr/>
      <dgm:t>
        <a:bodyPr/>
        <a:lstStyle/>
        <a:p>
          <a:r>
            <a:rPr lang="en-GB" b="1">
              <a:solidFill>
                <a:schemeClr val="tx2">
                  <a:lumMod val="50000"/>
                </a:schemeClr>
              </a:solidFill>
            </a:rPr>
            <a:t>Phase 2</a:t>
          </a:r>
        </a:p>
        <a:p>
          <a:r>
            <a:rPr lang="en-GB"/>
            <a:t>Research, development and Implementation</a:t>
          </a:r>
        </a:p>
        <a:p>
          <a:r>
            <a:rPr lang="en-GB"/>
            <a:t>(M7-M40)</a:t>
          </a:r>
          <a:endParaRPr lang="en-IE"/>
        </a:p>
      </dgm:t>
    </dgm:pt>
    <dgm:pt modelId="{60313CFD-E2A6-46A3-BAF6-DF9226E00AD9}" type="parTrans" cxnId="{FEAE49BA-8065-4A65-BFEB-3DBFECEDCB04}">
      <dgm:prSet/>
      <dgm:spPr/>
      <dgm:t>
        <a:bodyPr/>
        <a:lstStyle/>
        <a:p>
          <a:endParaRPr lang="en-IE"/>
        </a:p>
      </dgm:t>
    </dgm:pt>
    <dgm:pt modelId="{AAEA1CFF-025B-47E6-8063-7E9EBB0C1267}" type="sibTrans" cxnId="{FEAE49BA-8065-4A65-BFEB-3DBFECEDCB04}">
      <dgm:prSet/>
      <dgm:spPr/>
      <dgm:t>
        <a:bodyPr/>
        <a:lstStyle/>
        <a:p>
          <a:endParaRPr lang="en-IE"/>
        </a:p>
      </dgm:t>
    </dgm:pt>
    <dgm:pt modelId="{C13858D9-B0A1-41B0-9299-DF57DC2B6DE5}">
      <dgm:prSet phldrT="[Text]"/>
      <dgm:spPr/>
      <dgm:t>
        <a:bodyPr/>
        <a:lstStyle/>
        <a:p>
          <a:r>
            <a:rPr lang="en-GB" b="1">
              <a:solidFill>
                <a:schemeClr val="tx2">
                  <a:lumMod val="50000"/>
                </a:schemeClr>
              </a:solidFill>
            </a:rPr>
            <a:t>Phase 3</a:t>
          </a:r>
        </a:p>
        <a:p>
          <a:r>
            <a:rPr lang="en-GB"/>
            <a:t>Upscaling and Replication </a:t>
          </a:r>
        </a:p>
        <a:p>
          <a:r>
            <a:rPr lang="en-GB"/>
            <a:t>(M41-M48)</a:t>
          </a:r>
          <a:endParaRPr lang="en-IE"/>
        </a:p>
      </dgm:t>
    </dgm:pt>
    <dgm:pt modelId="{A89D8CF7-E3E2-4595-AD68-10E4D4F5DDD1}" type="parTrans" cxnId="{249AF069-62B6-4C6D-B6F4-81EDEC7F1B2D}">
      <dgm:prSet/>
      <dgm:spPr/>
      <dgm:t>
        <a:bodyPr/>
        <a:lstStyle/>
        <a:p>
          <a:endParaRPr lang="en-IE"/>
        </a:p>
      </dgm:t>
    </dgm:pt>
    <dgm:pt modelId="{6BA7F032-476B-47C8-8AB5-9D56C47D9884}" type="sibTrans" cxnId="{249AF069-62B6-4C6D-B6F4-81EDEC7F1B2D}">
      <dgm:prSet/>
      <dgm:spPr/>
      <dgm:t>
        <a:bodyPr/>
        <a:lstStyle/>
        <a:p>
          <a:endParaRPr lang="en-IE"/>
        </a:p>
      </dgm:t>
    </dgm:pt>
    <dgm:pt modelId="{BE0392DD-459D-48EF-9DF9-DBE0DA4348E2}" type="pres">
      <dgm:prSet presAssocID="{6FFCBC39-39FB-43FE-BB6D-ECE47C8C401C}" presName="Name0" presStyleCnt="0">
        <dgm:presLayoutVars>
          <dgm:dir/>
          <dgm:resizeHandles val="exact"/>
        </dgm:presLayoutVars>
      </dgm:prSet>
      <dgm:spPr/>
    </dgm:pt>
    <dgm:pt modelId="{242D1379-B184-419A-9246-BEB70DB00524}" type="pres">
      <dgm:prSet presAssocID="{74F30FD7-A538-4845-8587-B37630FE06C2}" presName="parTxOnly" presStyleLbl="node1" presStyleIdx="0" presStyleCnt="3" custScaleX="50003" custLinFactNeighborX="-334">
        <dgm:presLayoutVars>
          <dgm:bulletEnabled val="1"/>
        </dgm:presLayoutVars>
      </dgm:prSet>
      <dgm:spPr/>
    </dgm:pt>
    <dgm:pt modelId="{2FA1760B-BB13-4253-82F1-961BE3F59A04}" type="pres">
      <dgm:prSet presAssocID="{99D25B13-C283-4D85-AE37-850FA77E2BA3}" presName="parSpace" presStyleCnt="0"/>
      <dgm:spPr/>
    </dgm:pt>
    <dgm:pt modelId="{3442C057-7909-49A8-821B-9990B312F785}" type="pres">
      <dgm:prSet presAssocID="{B0ED4E72-F1EC-47F7-AB4D-ECB6F56FC7FF}" presName="parTxOnly" presStyleLbl="node1" presStyleIdx="1" presStyleCnt="3" custScaleX="112234">
        <dgm:presLayoutVars>
          <dgm:bulletEnabled val="1"/>
        </dgm:presLayoutVars>
      </dgm:prSet>
      <dgm:spPr/>
    </dgm:pt>
    <dgm:pt modelId="{BA6B1253-7E3C-429E-8308-0720D7E40648}" type="pres">
      <dgm:prSet presAssocID="{AAEA1CFF-025B-47E6-8063-7E9EBB0C1267}" presName="parSpace" presStyleCnt="0"/>
      <dgm:spPr/>
    </dgm:pt>
    <dgm:pt modelId="{13E341C6-68D9-484A-9A25-678437867252}" type="pres">
      <dgm:prSet presAssocID="{C13858D9-B0A1-41B0-9299-DF57DC2B6DE5}" presName="parTxOnly" presStyleLbl="node1" presStyleIdx="2" presStyleCnt="3" custScaleX="48012" custLinFactNeighborX="488">
        <dgm:presLayoutVars>
          <dgm:bulletEnabled val="1"/>
        </dgm:presLayoutVars>
      </dgm:prSet>
      <dgm:spPr/>
    </dgm:pt>
  </dgm:ptLst>
  <dgm:cxnLst>
    <dgm:cxn modelId="{00A8D915-6AC2-40DB-90D0-3DE823ED18AE}" type="presOf" srcId="{6FFCBC39-39FB-43FE-BB6D-ECE47C8C401C}" destId="{BE0392DD-459D-48EF-9DF9-DBE0DA4348E2}" srcOrd="0" destOrd="0" presId="urn:microsoft.com/office/officeart/2005/8/layout/hChevron3"/>
    <dgm:cxn modelId="{A679AA47-5E40-42E9-91A4-D2728CAA3029}" srcId="{6FFCBC39-39FB-43FE-BB6D-ECE47C8C401C}" destId="{74F30FD7-A538-4845-8587-B37630FE06C2}" srcOrd="0" destOrd="0" parTransId="{930DDF51-F146-45CB-AD46-D9498781494D}" sibTransId="{99D25B13-C283-4D85-AE37-850FA77E2BA3}"/>
    <dgm:cxn modelId="{249AF069-62B6-4C6D-B6F4-81EDEC7F1B2D}" srcId="{6FFCBC39-39FB-43FE-BB6D-ECE47C8C401C}" destId="{C13858D9-B0A1-41B0-9299-DF57DC2B6DE5}" srcOrd="2" destOrd="0" parTransId="{A89D8CF7-E3E2-4595-AD68-10E4D4F5DDD1}" sibTransId="{6BA7F032-476B-47C8-8AB5-9D56C47D9884}"/>
    <dgm:cxn modelId="{74371F98-F7CF-4CD5-93D1-6CED3BDBC073}" type="presOf" srcId="{74F30FD7-A538-4845-8587-B37630FE06C2}" destId="{242D1379-B184-419A-9246-BEB70DB00524}" srcOrd="0" destOrd="0" presId="urn:microsoft.com/office/officeart/2005/8/layout/hChevron3"/>
    <dgm:cxn modelId="{7D5445A6-70A4-439C-98D4-B3DF11288DEA}" type="presOf" srcId="{B0ED4E72-F1EC-47F7-AB4D-ECB6F56FC7FF}" destId="{3442C057-7909-49A8-821B-9990B312F785}" srcOrd="0" destOrd="0" presId="urn:microsoft.com/office/officeart/2005/8/layout/hChevron3"/>
    <dgm:cxn modelId="{00194DB9-B5C8-47C2-9FC7-30B63DC861F5}" type="presOf" srcId="{C13858D9-B0A1-41B0-9299-DF57DC2B6DE5}" destId="{13E341C6-68D9-484A-9A25-678437867252}" srcOrd="0" destOrd="0" presId="urn:microsoft.com/office/officeart/2005/8/layout/hChevron3"/>
    <dgm:cxn modelId="{FEAE49BA-8065-4A65-BFEB-3DBFECEDCB04}" srcId="{6FFCBC39-39FB-43FE-BB6D-ECE47C8C401C}" destId="{B0ED4E72-F1EC-47F7-AB4D-ECB6F56FC7FF}" srcOrd="1" destOrd="0" parTransId="{60313CFD-E2A6-46A3-BAF6-DF9226E00AD9}" sibTransId="{AAEA1CFF-025B-47E6-8063-7E9EBB0C1267}"/>
    <dgm:cxn modelId="{6804E1E2-7CC9-4830-8702-F6A87F1A72B6}" type="presParOf" srcId="{BE0392DD-459D-48EF-9DF9-DBE0DA4348E2}" destId="{242D1379-B184-419A-9246-BEB70DB00524}" srcOrd="0" destOrd="0" presId="urn:microsoft.com/office/officeart/2005/8/layout/hChevron3"/>
    <dgm:cxn modelId="{068FCD8E-D66D-4E5A-96FA-7D18E0F708AD}" type="presParOf" srcId="{BE0392DD-459D-48EF-9DF9-DBE0DA4348E2}" destId="{2FA1760B-BB13-4253-82F1-961BE3F59A04}" srcOrd="1" destOrd="0" presId="urn:microsoft.com/office/officeart/2005/8/layout/hChevron3"/>
    <dgm:cxn modelId="{51228D13-F00A-483C-8C20-31462C7C9CFB}" type="presParOf" srcId="{BE0392DD-459D-48EF-9DF9-DBE0DA4348E2}" destId="{3442C057-7909-49A8-821B-9990B312F785}" srcOrd="2" destOrd="0" presId="urn:microsoft.com/office/officeart/2005/8/layout/hChevron3"/>
    <dgm:cxn modelId="{3C04D2D9-EF1E-4F30-A431-0CDDECB49212}" type="presParOf" srcId="{BE0392DD-459D-48EF-9DF9-DBE0DA4348E2}" destId="{BA6B1253-7E3C-429E-8308-0720D7E40648}" srcOrd="3" destOrd="0" presId="urn:microsoft.com/office/officeart/2005/8/layout/hChevron3"/>
    <dgm:cxn modelId="{13025057-5917-49BE-839E-2EFDED94F2CC}" type="presParOf" srcId="{BE0392DD-459D-48EF-9DF9-DBE0DA4348E2}" destId="{13E341C6-68D9-484A-9A25-67843786725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322D99-0D34-4F31-BB1C-CB985003F2A0}" type="doc">
      <dgm:prSet loTypeId="urn:microsoft.com/office/officeart/2005/8/layout/hChevron3" loCatId="process" qsTypeId="urn:microsoft.com/office/officeart/2005/8/quickstyle/simple5" qsCatId="simple" csTypeId="urn:microsoft.com/office/officeart/2005/8/colors/accent1_2" csCatId="accent1" phldr="1"/>
      <dgm:spPr/>
    </dgm:pt>
    <dgm:pt modelId="{2FFAF9E1-B1DE-4FDA-B410-5752873926D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800" b="1">
              <a:solidFill>
                <a:schemeClr val="tx1"/>
              </a:solidFill>
            </a:rPr>
            <a:t>Polymer production</a:t>
          </a:r>
        </a:p>
      </dgm:t>
    </dgm:pt>
    <dgm:pt modelId="{ED647956-6B21-4D94-9FF0-4F8FD3C4FD64}" type="parTrans" cxnId="{817FCEB2-E760-42EA-9FB9-5E0784236AB9}">
      <dgm:prSet/>
      <dgm:spPr/>
      <dgm:t>
        <a:bodyPr/>
        <a:lstStyle/>
        <a:p>
          <a:endParaRPr lang="en-US"/>
        </a:p>
      </dgm:t>
    </dgm:pt>
    <dgm:pt modelId="{993B5EF2-2DF7-4551-A484-DD8FFE09D236}" type="sibTrans" cxnId="{817FCEB2-E760-42EA-9FB9-5E0784236AB9}">
      <dgm:prSet/>
      <dgm:spPr/>
      <dgm:t>
        <a:bodyPr/>
        <a:lstStyle/>
        <a:p>
          <a:endParaRPr lang="en-US"/>
        </a:p>
      </dgm:t>
    </dgm:pt>
    <dgm:pt modelId="{59DBCF24-C083-427A-8B17-90E1F9BB0664}">
      <dgm:prSet custT="1"/>
      <dgm:spPr>
        <a:solidFill>
          <a:schemeClr val="accent3"/>
        </a:solidFill>
      </dgm:spPr>
      <dgm:t>
        <a:bodyPr/>
        <a:lstStyle/>
        <a:p>
          <a:r>
            <a:rPr lang="en-US" sz="1800" b="1" err="1">
              <a:solidFill>
                <a:schemeClr val="tx1"/>
              </a:solidFill>
            </a:rPr>
            <a:t>Compoun</a:t>
          </a:r>
          <a:r>
            <a:rPr lang="en-US" sz="1800" b="1">
              <a:solidFill>
                <a:schemeClr val="tx1"/>
              </a:solidFill>
            </a:rPr>
            <a:t>-ding</a:t>
          </a:r>
        </a:p>
      </dgm:t>
    </dgm:pt>
    <dgm:pt modelId="{6BC90004-6358-4257-96A3-33BE2743CC99}" type="parTrans" cxnId="{91BCCDA2-4F92-42F5-8C1B-0D55E0F73F44}">
      <dgm:prSet/>
      <dgm:spPr/>
      <dgm:t>
        <a:bodyPr/>
        <a:lstStyle/>
        <a:p>
          <a:endParaRPr lang="en-US"/>
        </a:p>
      </dgm:t>
    </dgm:pt>
    <dgm:pt modelId="{1B1D891E-458B-457A-A4B9-E5585D65B22D}" type="sibTrans" cxnId="{91BCCDA2-4F92-42F5-8C1B-0D55E0F73F44}">
      <dgm:prSet/>
      <dgm:spPr/>
      <dgm:t>
        <a:bodyPr/>
        <a:lstStyle/>
        <a:p>
          <a:endParaRPr lang="en-US"/>
        </a:p>
      </dgm:t>
    </dgm:pt>
    <dgm:pt modelId="{D0AD7C77-7AE6-4273-9984-2D45282120BD}">
      <dgm:prSet custT="1"/>
      <dgm:spPr>
        <a:solidFill>
          <a:schemeClr val="accent3"/>
        </a:solidFill>
      </dgm:spPr>
      <dgm:t>
        <a:bodyPr/>
        <a:lstStyle/>
        <a:p>
          <a:r>
            <a:rPr lang="en-US" sz="1800" b="1">
              <a:solidFill>
                <a:schemeClr val="tx1"/>
              </a:solidFill>
            </a:rPr>
            <a:t>Plastic conversion</a:t>
          </a:r>
        </a:p>
      </dgm:t>
    </dgm:pt>
    <dgm:pt modelId="{D02A3D35-7FD2-4679-B558-D8C19852D91A}" type="parTrans" cxnId="{CD60F0F4-A753-461D-897B-F48246A62D81}">
      <dgm:prSet/>
      <dgm:spPr/>
      <dgm:t>
        <a:bodyPr/>
        <a:lstStyle/>
        <a:p>
          <a:endParaRPr lang="en-US"/>
        </a:p>
      </dgm:t>
    </dgm:pt>
    <dgm:pt modelId="{EB8591AC-0F8D-4389-AE3F-226F472F2E1F}" type="sibTrans" cxnId="{CD60F0F4-A753-461D-897B-F48246A62D81}">
      <dgm:prSet/>
      <dgm:spPr/>
      <dgm:t>
        <a:bodyPr/>
        <a:lstStyle/>
        <a:p>
          <a:endParaRPr lang="en-US"/>
        </a:p>
      </dgm:t>
    </dgm:pt>
    <dgm:pt modelId="{BECFDA07-99AA-4D04-8ADA-9A65CC021514}" type="pres">
      <dgm:prSet presAssocID="{A9322D99-0D34-4F31-BB1C-CB985003F2A0}" presName="Name0" presStyleCnt="0">
        <dgm:presLayoutVars>
          <dgm:dir/>
          <dgm:resizeHandles val="exact"/>
        </dgm:presLayoutVars>
      </dgm:prSet>
      <dgm:spPr/>
    </dgm:pt>
    <dgm:pt modelId="{E033D670-81EB-45CF-88D2-BC42118E97DA}" type="pres">
      <dgm:prSet presAssocID="{2FFAF9E1-B1DE-4FDA-B410-5752873926DF}" presName="parTxOnly" presStyleLbl="node1" presStyleIdx="0" presStyleCnt="3">
        <dgm:presLayoutVars>
          <dgm:bulletEnabled val="1"/>
        </dgm:presLayoutVars>
      </dgm:prSet>
      <dgm:spPr/>
    </dgm:pt>
    <dgm:pt modelId="{9DAD10C0-EFE1-4B5E-A088-D8F2DA246F25}" type="pres">
      <dgm:prSet presAssocID="{993B5EF2-2DF7-4551-A484-DD8FFE09D236}" presName="parSpace" presStyleCnt="0"/>
      <dgm:spPr/>
    </dgm:pt>
    <dgm:pt modelId="{99AE2F52-188B-42DB-A507-7A50A32827D7}" type="pres">
      <dgm:prSet presAssocID="{59DBCF24-C083-427A-8B17-90E1F9BB0664}" presName="parTxOnly" presStyleLbl="node1" presStyleIdx="1" presStyleCnt="3">
        <dgm:presLayoutVars>
          <dgm:bulletEnabled val="1"/>
        </dgm:presLayoutVars>
      </dgm:prSet>
      <dgm:spPr/>
    </dgm:pt>
    <dgm:pt modelId="{1A05AAC5-2C6D-400C-B69C-DB5397A1ADF6}" type="pres">
      <dgm:prSet presAssocID="{1B1D891E-458B-457A-A4B9-E5585D65B22D}" presName="parSpace" presStyleCnt="0"/>
      <dgm:spPr/>
    </dgm:pt>
    <dgm:pt modelId="{818C2BD2-760B-4FE6-98F6-4CF6EA896B3E}" type="pres">
      <dgm:prSet presAssocID="{D0AD7C77-7AE6-4273-9984-2D45282120B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0E6AC1D-F1F5-4E8F-89C2-A08E5E3D5176}" type="presOf" srcId="{D0AD7C77-7AE6-4273-9984-2D45282120BD}" destId="{818C2BD2-760B-4FE6-98F6-4CF6EA896B3E}" srcOrd="0" destOrd="0" presId="urn:microsoft.com/office/officeart/2005/8/layout/hChevron3"/>
    <dgm:cxn modelId="{E1FB2D24-E5B0-4738-9D3E-F3EA1DB76734}" type="presOf" srcId="{59DBCF24-C083-427A-8B17-90E1F9BB0664}" destId="{99AE2F52-188B-42DB-A507-7A50A32827D7}" srcOrd="0" destOrd="0" presId="urn:microsoft.com/office/officeart/2005/8/layout/hChevron3"/>
    <dgm:cxn modelId="{925E1D35-11AB-47DA-A2A2-A19510B24141}" type="presOf" srcId="{2FFAF9E1-B1DE-4FDA-B410-5752873926DF}" destId="{E033D670-81EB-45CF-88D2-BC42118E97DA}" srcOrd="0" destOrd="0" presId="urn:microsoft.com/office/officeart/2005/8/layout/hChevron3"/>
    <dgm:cxn modelId="{91BCCDA2-4F92-42F5-8C1B-0D55E0F73F44}" srcId="{A9322D99-0D34-4F31-BB1C-CB985003F2A0}" destId="{59DBCF24-C083-427A-8B17-90E1F9BB0664}" srcOrd="1" destOrd="0" parTransId="{6BC90004-6358-4257-96A3-33BE2743CC99}" sibTransId="{1B1D891E-458B-457A-A4B9-E5585D65B22D}"/>
    <dgm:cxn modelId="{817FCEB2-E760-42EA-9FB9-5E0784236AB9}" srcId="{A9322D99-0D34-4F31-BB1C-CB985003F2A0}" destId="{2FFAF9E1-B1DE-4FDA-B410-5752873926DF}" srcOrd="0" destOrd="0" parTransId="{ED647956-6B21-4D94-9FF0-4F8FD3C4FD64}" sibTransId="{993B5EF2-2DF7-4551-A484-DD8FFE09D236}"/>
    <dgm:cxn modelId="{E2492FC2-295C-43E9-9A44-C5E53C0A724E}" type="presOf" srcId="{A9322D99-0D34-4F31-BB1C-CB985003F2A0}" destId="{BECFDA07-99AA-4D04-8ADA-9A65CC021514}" srcOrd="0" destOrd="0" presId="urn:microsoft.com/office/officeart/2005/8/layout/hChevron3"/>
    <dgm:cxn modelId="{CD60F0F4-A753-461D-897B-F48246A62D81}" srcId="{A9322D99-0D34-4F31-BB1C-CB985003F2A0}" destId="{D0AD7C77-7AE6-4273-9984-2D45282120BD}" srcOrd="2" destOrd="0" parTransId="{D02A3D35-7FD2-4679-B558-D8C19852D91A}" sibTransId="{EB8591AC-0F8D-4389-AE3F-226F472F2E1F}"/>
    <dgm:cxn modelId="{4CF52F4C-E366-404E-9E75-5ACA04F3F88A}" type="presParOf" srcId="{BECFDA07-99AA-4D04-8ADA-9A65CC021514}" destId="{E033D670-81EB-45CF-88D2-BC42118E97DA}" srcOrd="0" destOrd="0" presId="urn:microsoft.com/office/officeart/2005/8/layout/hChevron3"/>
    <dgm:cxn modelId="{272A6AED-2504-4008-83D9-44F6D4B47863}" type="presParOf" srcId="{BECFDA07-99AA-4D04-8ADA-9A65CC021514}" destId="{9DAD10C0-EFE1-4B5E-A088-D8F2DA246F25}" srcOrd="1" destOrd="0" presId="urn:microsoft.com/office/officeart/2005/8/layout/hChevron3"/>
    <dgm:cxn modelId="{1E32707E-6306-496C-B40B-1C934A67DDA9}" type="presParOf" srcId="{BECFDA07-99AA-4D04-8ADA-9A65CC021514}" destId="{99AE2F52-188B-42DB-A507-7A50A32827D7}" srcOrd="2" destOrd="0" presId="urn:microsoft.com/office/officeart/2005/8/layout/hChevron3"/>
    <dgm:cxn modelId="{215D3F0F-09B1-4E1B-894E-724759DEA871}" type="presParOf" srcId="{BECFDA07-99AA-4D04-8ADA-9A65CC021514}" destId="{1A05AAC5-2C6D-400C-B69C-DB5397A1ADF6}" srcOrd="3" destOrd="0" presId="urn:microsoft.com/office/officeart/2005/8/layout/hChevron3"/>
    <dgm:cxn modelId="{0814BBD3-56BC-4C84-AB28-0F6044BD3510}" type="presParOf" srcId="{BECFDA07-99AA-4D04-8ADA-9A65CC021514}" destId="{818C2BD2-760B-4FE6-98F6-4CF6EA896B3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322D99-0D34-4F31-BB1C-CB985003F2A0}" type="doc">
      <dgm:prSet loTypeId="urn:microsoft.com/office/officeart/2005/8/layout/hChevron3" loCatId="process" qsTypeId="urn:microsoft.com/office/officeart/2005/8/quickstyle/simple5" qsCatId="simple" csTypeId="urn:microsoft.com/office/officeart/2005/8/colors/accent1_2" csCatId="accent1" phldr="1"/>
      <dgm:spPr/>
    </dgm:pt>
    <dgm:pt modelId="{2FFAF9E1-B1DE-4FDA-B410-5752873926DF}">
      <dgm:prSet phldrT="[Text]" custT="1"/>
      <dgm:spPr>
        <a:solidFill>
          <a:srgbClr val="66FF66"/>
        </a:solidFill>
      </dgm:spPr>
      <dgm:t>
        <a:bodyPr/>
        <a:lstStyle/>
        <a:p>
          <a:r>
            <a:rPr lang="en-US" sz="1800" b="1">
              <a:solidFill>
                <a:schemeClr val="tx1"/>
              </a:solidFill>
            </a:rPr>
            <a:t>Agriculture</a:t>
          </a:r>
        </a:p>
      </dgm:t>
    </dgm:pt>
    <dgm:pt modelId="{ED647956-6B21-4D94-9FF0-4F8FD3C4FD64}" type="parTrans" cxnId="{817FCEB2-E760-42EA-9FB9-5E0784236AB9}">
      <dgm:prSet/>
      <dgm:spPr/>
      <dgm:t>
        <a:bodyPr/>
        <a:lstStyle/>
        <a:p>
          <a:endParaRPr lang="en-US"/>
        </a:p>
      </dgm:t>
    </dgm:pt>
    <dgm:pt modelId="{993B5EF2-2DF7-4551-A484-DD8FFE09D236}" type="sibTrans" cxnId="{817FCEB2-E760-42EA-9FB9-5E0784236AB9}">
      <dgm:prSet/>
      <dgm:spPr/>
      <dgm:t>
        <a:bodyPr/>
        <a:lstStyle/>
        <a:p>
          <a:endParaRPr lang="en-US"/>
        </a:p>
      </dgm:t>
    </dgm:pt>
    <dgm:pt modelId="{59DBCF24-C083-427A-8B17-90E1F9BB0664}">
      <dgm:prSet custT="1"/>
      <dgm:spPr>
        <a:solidFill>
          <a:srgbClr val="66FF66"/>
        </a:solidFill>
      </dgm:spPr>
      <dgm:t>
        <a:bodyPr/>
        <a:lstStyle/>
        <a:p>
          <a:r>
            <a:rPr lang="en-US" sz="1800" b="1">
              <a:solidFill>
                <a:schemeClr val="tx1"/>
              </a:solidFill>
            </a:rPr>
            <a:t>Starch/sugar refinery</a:t>
          </a:r>
        </a:p>
      </dgm:t>
    </dgm:pt>
    <dgm:pt modelId="{6BC90004-6358-4257-96A3-33BE2743CC99}" type="parTrans" cxnId="{91BCCDA2-4F92-42F5-8C1B-0D55E0F73F44}">
      <dgm:prSet/>
      <dgm:spPr/>
      <dgm:t>
        <a:bodyPr/>
        <a:lstStyle/>
        <a:p>
          <a:endParaRPr lang="en-US"/>
        </a:p>
      </dgm:t>
    </dgm:pt>
    <dgm:pt modelId="{1B1D891E-458B-457A-A4B9-E5585D65B22D}" type="sibTrans" cxnId="{91BCCDA2-4F92-42F5-8C1B-0D55E0F73F44}">
      <dgm:prSet/>
      <dgm:spPr/>
      <dgm:t>
        <a:bodyPr/>
        <a:lstStyle/>
        <a:p>
          <a:endParaRPr lang="en-US"/>
        </a:p>
      </dgm:t>
    </dgm:pt>
    <dgm:pt modelId="{D0AD7C77-7AE6-4273-9984-2D45282120BD}">
      <dgm:prSet custT="1"/>
      <dgm:spPr>
        <a:solidFill>
          <a:srgbClr val="66FF66"/>
        </a:solidFill>
      </dgm:spPr>
      <dgm:t>
        <a:bodyPr/>
        <a:lstStyle/>
        <a:p>
          <a:r>
            <a:rPr lang="en-US" sz="1800" b="1">
              <a:solidFill>
                <a:schemeClr val="tx1"/>
              </a:solidFill>
            </a:rPr>
            <a:t>Monomer production</a:t>
          </a:r>
        </a:p>
      </dgm:t>
    </dgm:pt>
    <dgm:pt modelId="{D02A3D35-7FD2-4679-B558-D8C19852D91A}" type="parTrans" cxnId="{CD60F0F4-A753-461D-897B-F48246A62D81}">
      <dgm:prSet/>
      <dgm:spPr/>
      <dgm:t>
        <a:bodyPr/>
        <a:lstStyle/>
        <a:p>
          <a:endParaRPr lang="en-US"/>
        </a:p>
      </dgm:t>
    </dgm:pt>
    <dgm:pt modelId="{EB8591AC-0F8D-4389-AE3F-226F472F2E1F}" type="sibTrans" cxnId="{CD60F0F4-A753-461D-897B-F48246A62D81}">
      <dgm:prSet/>
      <dgm:spPr/>
      <dgm:t>
        <a:bodyPr/>
        <a:lstStyle/>
        <a:p>
          <a:endParaRPr lang="en-US"/>
        </a:p>
      </dgm:t>
    </dgm:pt>
    <dgm:pt modelId="{BECFDA07-99AA-4D04-8ADA-9A65CC021514}" type="pres">
      <dgm:prSet presAssocID="{A9322D99-0D34-4F31-BB1C-CB985003F2A0}" presName="Name0" presStyleCnt="0">
        <dgm:presLayoutVars>
          <dgm:dir/>
          <dgm:resizeHandles val="exact"/>
        </dgm:presLayoutVars>
      </dgm:prSet>
      <dgm:spPr/>
    </dgm:pt>
    <dgm:pt modelId="{E033D670-81EB-45CF-88D2-BC42118E97DA}" type="pres">
      <dgm:prSet presAssocID="{2FFAF9E1-B1DE-4FDA-B410-5752873926DF}" presName="parTxOnly" presStyleLbl="node1" presStyleIdx="0" presStyleCnt="3" custLinFactNeighborX="-572" custLinFactNeighborY="5736">
        <dgm:presLayoutVars>
          <dgm:bulletEnabled val="1"/>
        </dgm:presLayoutVars>
      </dgm:prSet>
      <dgm:spPr/>
    </dgm:pt>
    <dgm:pt modelId="{9DAD10C0-EFE1-4B5E-A088-D8F2DA246F25}" type="pres">
      <dgm:prSet presAssocID="{993B5EF2-2DF7-4551-A484-DD8FFE09D236}" presName="parSpace" presStyleCnt="0"/>
      <dgm:spPr/>
    </dgm:pt>
    <dgm:pt modelId="{99AE2F52-188B-42DB-A507-7A50A32827D7}" type="pres">
      <dgm:prSet presAssocID="{59DBCF24-C083-427A-8B17-90E1F9BB0664}" presName="parTxOnly" presStyleLbl="node1" presStyleIdx="1" presStyleCnt="3">
        <dgm:presLayoutVars>
          <dgm:bulletEnabled val="1"/>
        </dgm:presLayoutVars>
      </dgm:prSet>
      <dgm:spPr/>
    </dgm:pt>
    <dgm:pt modelId="{1A05AAC5-2C6D-400C-B69C-DB5397A1ADF6}" type="pres">
      <dgm:prSet presAssocID="{1B1D891E-458B-457A-A4B9-E5585D65B22D}" presName="parSpace" presStyleCnt="0"/>
      <dgm:spPr/>
    </dgm:pt>
    <dgm:pt modelId="{818C2BD2-760B-4FE6-98F6-4CF6EA896B3E}" type="pres">
      <dgm:prSet presAssocID="{D0AD7C77-7AE6-4273-9984-2D45282120B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0E6AC1D-F1F5-4E8F-89C2-A08E5E3D5176}" type="presOf" srcId="{D0AD7C77-7AE6-4273-9984-2D45282120BD}" destId="{818C2BD2-760B-4FE6-98F6-4CF6EA896B3E}" srcOrd="0" destOrd="0" presId="urn:microsoft.com/office/officeart/2005/8/layout/hChevron3"/>
    <dgm:cxn modelId="{E1FB2D24-E5B0-4738-9D3E-F3EA1DB76734}" type="presOf" srcId="{59DBCF24-C083-427A-8B17-90E1F9BB0664}" destId="{99AE2F52-188B-42DB-A507-7A50A32827D7}" srcOrd="0" destOrd="0" presId="urn:microsoft.com/office/officeart/2005/8/layout/hChevron3"/>
    <dgm:cxn modelId="{925E1D35-11AB-47DA-A2A2-A19510B24141}" type="presOf" srcId="{2FFAF9E1-B1DE-4FDA-B410-5752873926DF}" destId="{E033D670-81EB-45CF-88D2-BC42118E97DA}" srcOrd="0" destOrd="0" presId="urn:microsoft.com/office/officeart/2005/8/layout/hChevron3"/>
    <dgm:cxn modelId="{91BCCDA2-4F92-42F5-8C1B-0D55E0F73F44}" srcId="{A9322D99-0D34-4F31-BB1C-CB985003F2A0}" destId="{59DBCF24-C083-427A-8B17-90E1F9BB0664}" srcOrd="1" destOrd="0" parTransId="{6BC90004-6358-4257-96A3-33BE2743CC99}" sibTransId="{1B1D891E-458B-457A-A4B9-E5585D65B22D}"/>
    <dgm:cxn modelId="{817FCEB2-E760-42EA-9FB9-5E0784236AB9}" srcId="{A9322D99-0D34-4F31-BB1C-CB985003F2A0}" destId="{2FFAF9E1-B1DE-4FDA-B410-5752873926DF}" srcOrd="0" destOrd="0" parTransId="{ED647956-6B21-4D94-9FF0-4F8FD3C4FD64}" sibTransId="{993B5EF2-2DF7-4551-A484-DD8FFE09D236}"/>
    <dgm:cxn modelId="{E2492FC2-295C-43E9-9A44-C5E53C0A724E}" type="presOf" srcId="{A9322D99-0D34-4F31-BB1C-CB985003F2A0}" destId="{BECFDA07-99AA-4D04-8ADA-9A65CC021514}" srcOrd="0" destOrd="0" presId="urn:microsoft.com/office/officeart/2005/8/layout/hChevron3"/>
    <dgm:cxn modelId="{CD60F0F4-A753-461D-897B-F48246A62D81}" srcId="{A9322D99-0D34-4F31-BB1C-CB985003F2A0}" destId="{D0AD7C77-7AE6-4273-9984-2D45282120BD}" srcOrd="2" destOrd="0" parTransId="{D02A3D35-7FD2-4679-B558-D8C19852D91A}" sibTransId="{EB8591AC-0F8D-4389-AE3F-226F472F2E1F}"/>
    <dgm:cxn modelId="{4CF52F4C-E366-404E-9E75-5ACA04F3F88A}" type="presParOf" srcId="{BECFDA07-99AA-4D04-8ADA-9A65CC021514}" destId="{E033D670-81EB-45CF-88D2-BC42118E97DA}" srcOrd="0" destOrd="0" presId="urn:microsoft.com/office/officeart/2005/8/layout/hChevron3"/>
    <dgm:cxn modelId="{272A6AED-2504-4008-83D9-44F6D4B47863}" type="presParOf" srcId="{BECFDA07-99AA-4D04-8ADA-9A65CC021514}" destId="{9DAD10C0-EFE1-4B5E-A088-D8F2DA246F25}" srcOrd="1" destOrd="0" presId="urn:microsoft.com/office/officeart/2005/8/layout/hChevron3"/>
    <dgm:cxn modelId="{1E32707E-6306-496C-B40B-1C934A67DDA9}" type="presParOf" srcId="{BECFDA07-99AA-4D04-8ADA-9A65CC021514}" destId="{99AE2F52-188B-42DB-A507-7A50A32827D7}" srcOrd="2" destOrd="0" presId="urn:microsoft.com/office/officeart/2005/8/layout/hChevron3"/>
    <dgm:cxn modelId="{215D3F0F-09B1-4E1B-894E-724759DEA871}" type="presParOf" srcId="{BECFDA07-99AA-4D04-8ADA-9A65CC021514}" destId="{1A05AAC5-2C6D-400C-B69C-DB5397A1ADF6}" srcOrd="3" destOrd="0" presId="urn:microsoft.com/office/officeart/2005/8/layout/hChevron3"/>
    <dgm:cxn modelId="{0814BBD3-56BC-4C84-AB28-0F6044BD3510}" type="presParOf" srcId="{BECFDA07-99AA-4D04-8ADA-9A65CC021514}" destId="{818C2BD2-760B-4FE6-98F6-4CF6EA896B3E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322D99-0D34-4F31-BB1C-CB985003F2A0}" type="doc">
      <dgm:prSet loTypeId="urn:microsoft.com/office/officeart/2005/8/layout/hChevron3" loCatId="process" qsTypeId="urn:microsoft.com/office/officeart/2005/8/quickstyle/simple5" qsCatId="simple" csTypeId="urn:microsoft.com/office/officeart/2005/8/colors/accent1_2" csCatId="accent1" phldr="1"/>
      <dgm:spPr/>
    </dgm:pt>
    <dgm:pt modelId="{2FFAF9E1-B1DE-4FDA-B410-5752873926D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err="1">
              <a:solidFill>
                <a:schemeClr val="tx1"/>
              </a:solidFill>
            </a:rPr>
            <a:t>Brandowner</a:t>
          </a:r>
          <a:endParaRPr lang="en-US" sz="1800" b="1">
            <a:solidFill>
              <a:schemeClr val="tx1"/>
            </a:solidFill>
          </a:endParaRPr>
        </a:p>
      </dgm:t>
    </dgm:pt>
    <dgm:pt modelId="{ED647956-6B21-4D94-9FF0-4F8FD3C4FD64}" type="parTrans" cxnId="{817FCEB2-E760-42EA-9FB9-5E0784236AB9}">
      <dgm:prSet/>
      <dgm:spPr/>
      <dgm:t>
        <a:bodyPr/>
        <a:lstStyle/>
        <a:p>
          <a:endParaRPr lang="en-US"/>
        </a:p>
      </dgm:t>
    </dgm:pt>
    <dgm:pt modelId="{993B5EF2-2DF7-4551-A484-DD8FFE09D236}" type="sibTrans" cxnId="{817FCEB2-E760-42EA-9FB9-5E0784236AB9}">
      <dgm:prSet/>
      <dgm:spPr/>
      <dgm:t>
        <a:bodyPr/>
        <a:lstStyle/>
        <a:p>
          <a:endParaRPr lang="en-US"/>
        </a:p>
      </dgm:t>
    </dgm:pt>
    <dgm:pt modelId="{59DBCF24-C083-427A-8B17-90E1F9BB06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>
              <a:solidFill>
                <a:schemeClr val="tx1"/>
              </a:solidFill>
            </a:rPr>
            <a:t>Retailer</a:t>
          </a:r>
        </a:p>
      </dgm:t>
    </dgm:pt>
    <dgm:pt modelId="{6BC90004-6358-4257-96A3-33BE2743CC99}" type="parTrans" cxnId="{91BCCDA2-4F92-42F5-8C1B-0D55E0F73F44}">
      <dgm:prSet/>
      <dgm:spPr/>
      <dgm:t>
        <a:bodyPr/>
        <a:lstStyle/>
        <a:p>
          <a:endParaRPr lang="en-US"/>
        </a:p>
      </dgm:t>
    </dgm:pt>
    <dgm:pt modelId="{1B1D891E-458B-457A-A4B9-E5585D65B22D}" type="sibTrans" cxnId="{91BCCDA2-4F92-42F5-8C1B-0D55E0F73F44}">
      <dgm:prSet/>
      <dgm:spPr/>
      <dgm:t>
        <a:bodyPr/>
        <a:lstStyle/>
        <a:p>
          <a:endParaRPr lang="en-US"/>
        </a:p>
      </dgm:t>
    </dgm:pt>
    <dgm:pt modelId="{D0AD7C77-7AE6-4273-9984-2D45282120B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>
              <a:solidFill>
                <a:schemeClr val="tx1"/>
              </a:solidFill>
            </a:rPr>
            <a:t>Consumer</a:t>
          </a:r>
        </a:p>
      </dgm:t>
    </dgm:pt>
    <dgm:pt modelId="{D02A3D35-7FD2-4679-B558-D8C19852D91A}" type="parTrans" cxnId="{CD60F0F4-A753-461D-897B-F48246A62D81}">
      <dgm:prSet/>
      <dgm:spPr/>
      <dgm:t>
        <a:bodyPr/>
        <a:lstStyle/>
        <a:p>
          <a:endParaRPr lang="en-US"/>
        </a:p>
      </dgm:t>
    </dgm:pt>
    <dgm:pt modelId="{EB8591AC-0F8D-4389-AE3F-226F472F2E1F}" type="sibTrans" cxnId="{CD60F0F4-A753-461D-897B-F48246A62D81}">
      <dgm:prSet/>
      <dgm:spPr/>
      <dgm:t>
        <a:bodyPr/>
        <a:lstStyle/>
        <a:p>
          <a:endParaRPr lang="en-US"/>
        </a:p>
      </dgm:t>
    </dgm:pt>
    <dgm:pt modelId="{BECFDA07-99AA-4D04-8ADA-9A65CC021514}" type="pres">
      <dgm:prSet presAssocID="{A9322D99-0D34-4F31-BB1C-CB985003F2A0}" presName="Name0" presStyleCnt="0">
        <dgm:presLayoutVars>
          <dgm:dir/>
          <dgm:resizeHandles val="exact"/>
        </dgm:presLayoutVars>
      </dgm:prSet>
      <dgm:spPr/>
    </dgm:pt>
    <dgm:pt modelId="{E033D670-81EB-45CF-88D2-BC42118E97DA}" type="pres">
      <dgm:prSet presAssocID="{2FFAF9E1-B1DE-4FDA-B410-5752873926DF}" presName="parTxOnly" presStyleLbl="node1" presStyleIdx="0" presStyleCnt="3">
        <dgm:presLayoutVars>
          <dgm:bulletEnabled val="1"/>
        </dgm:presLayoutVars>
      </dgm:prSet>
      <dgm:spPr/>
    </dgm:pt>
    <dgm:pt modelId="{9DAD10C0-EFE1-4B5E-A088-D8F2DA246F25}" type="pres">
      <dgm:prSet presAssocID="{993B5EF2-2DF7-4551-A484-DD8FFE09D236}" presName="parSpace" presStyleCnt="0"/>
      <dgm:spPr/>
    </dgm:pt>
    <dgm:pt modelId="{99AE2F52-188B-42DB-A507-7A50A32827D7}" type="pres">
      <dgm:prSet presAssocID="{59DBCF24-C083-427A-8B17-90E1F9BB0664}" presName="parTxOnly" presStyleLbl="node1" presStyleIdx="1" presStyleCnt="3">
        <dgm:presLayoutVars>
          <dgm:bulletEnabled val="1"/>
        </dgm:presLayoutVars>
      </dgm:prSet>
      <dgm:spPr/>
    </dgm:pt>
    <dgm:pt modelId="{1A05AAC5-2C6D-400C-B69C-DB5397A1ADF6}" type="pres">
      <dgm:prSet presAssocID="{1B1D891E-458B-457A-A4B9-E5585D65B22D}" presName="parSpace" presStyleCnt="0"/>
      <dgm:spPr/>
    </dgm:pt>
    <dgm:pt modelId="{818C2BD2-760B-4FE6-98F6-4CF6EA896B3E}" type="pres">
      <dgm:prSet presAssocID="{D0AD7C77-7AE6-4273-9984-2D45282120B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0E6AC1D-F1F5-4E8F-89C2-A08E5E3D5176}" type="presOf" srcId="{D0AD7C77-7AE6-4273-9984-2D45282120BD}" destId="{818C2BD2-760B-4FE6-98F6-4CF6EA896B3E}" srcOrd="0" destOrd="0" presId="urn:microsoft.com/office/officeart/2005/8/layout/hChevron3"/>
    <dgm:cxn modelId="{E1FB2D24-E5B0-4738-9D3E-F3EA1DB76734}" type="presOf" srcId="{59DBCF24-C083-427A-8B17-90E1F9BB0664}" destId="{99AE2F52-188B-42DB-A507-7A50A32827D7}" srcOrd="0" destOrd="0" presId="urn:microsoft.com/office/officeart/2005/8/layout/hChevron3"/>
    <dgm:cxn modelId="{925E1D35-11AB-47DA-A2A2-A19510B24141}" type="presOf" srcId="{2FFAF9E1-B1DE-4FDA-B410-5752873926DF}" destId="{E033D670-81EB-45CF-88D2-BC42118E97DA}" srcOrd="0" destOrd="0" presId="urn:microsoft.com/office/officeart/2005/8/layout/hChevron3"/>
    <dgm:cxn modelId="{91BCCDA2-4F92-42F5-8C1B-0D55E0F73F44}" srcId="{A9322D99-0D34-4F31-BB1C-CB985003F2A0}" destId="{59DBCF24-C083-427A-8B17-90E1F9BB0664}" srcOrd="1" destOrd="0" parTransId="{6BC90004-6358-4257-96A3-33BE2743CC99}" sibTransId="{1B1D891E-458B-457A-A4B9-E5585D65B22D}"/>
    <dgm:cxn modelId="{817FCEB2-E760-42EA-9FB9-5E0784236AB9}" srcId="{A9322D99-0D34-4F31-BB1C-CB985003F2A0}" destId="{2FFAF9E1-B1DE-4FDA-B410-5752873926DF}" srcOrd="0" destOrd="0" parTransId="{ED647956-6B21-4D94-9FF0-4F8FD3C4FD64}" sibTransId="{993B5EF2-2DF7-4551-A484-DD8FFE09D236}"/>
    <dgm:cxn modelId="{E2492FC2-295C-43E9-9A44-C5E53C0A724E}" type="presOf" srcId="{A9322D99-0D34-4F31-BB1C-CB985003F2A0}" destId="{BECFDA07-99AA-4D04-8ADA-9A65CC021514}" srcOrd="0" destOrd="0" presId="urn:microsoft.com/office/officeart/2005/8/layout/hChevron3"/>
    <dgm:cxn modelId="{CD60F0F4-A753-461D-897B-F48246A62D81}" srcId="{A9322D99-0D34-4F31-BB1C-CB985003F2A0}" destId="{D0AD7C77-7AE6-4273-9984-2D45282120BD}" srcOrd="2" destOrd="0" parTransId="{D02A3D35-7FD2-4679-B558-D8C19852D91A}" sibTransId="{EB8591AC-0F8D-4389-AE3F-226F472F2E1F}"/>
    <dgm:cxn modelId="{4CF52F4C-E366-404E-9E75-5ACA04F3F88A}" type="presParOf" srcId="{BECFDA07-99AA-4D04-8ADA-9A65CC021514}" destId="{E033D670-81EB-45CF-88D2-BC42118E97DA}" srcOrd="0" destOrd="0" presId="urn:microsoft.com/office/officeart/2005/8/layout/hChevron3"/>
    <dgm:cxn modelId="{272A6AED-2504-4008-83D9-44F6D4B47863}" type="presParOf" srcId="{BECFDA07-99AA-4D04-8ADA-9A65CC021514}" destId="{9DAD10C0-EFE1-4B5E-A088-D8F2DA246F25}" srcOrd="1" destOrd="0" presId="urn:microsoft.com/office/officeart/2005/8/layout/hChevron3"/>
    <dgm:cxn modelId="{1E32707E-6306-496C-B40B-1C934A67DDA9}" type="presParOf" srcId="{BECFDA07-99AA-4D04-8ADA-9A65CC021514}" destId="{99AE2F52-188B-42DB-A507-7A50A32827D7}" srcOrd="2" destOrd="0" presId="urn:microsoft.com/office/officeart/2005/8/layout/hChevron3"/>
    <dgm:cxn modelId="{215D3F0F-09B1-4E1B-894E-724759DEA871}" type="presParOf" srcId="{BECFDA07-99AA-4D04-8ADA-9A65CC021514}" destId="{1A05AAC5-2C6D-400C-B69C-DB5397A1ADF6}" srcOrd="3" destOrd="0" presId="urn:microsoft.com/office/officeart/2005/8/layout/hChevron3"/>
    <dgm:cxn modelId="{0814BBD3-56BC-4C84-AB28-0F6044BD3510}" type="presParOf" srcId="{BECFDA07-99AA-4D04-8ADA-9A65CC021514}" destId="{818C2BD2-760B-4FE6-98F6-4CF6EA896B3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D1379-B184-419A-9246-BEB70DB00524}">
      <dsp:nvSpPr>
        <dsp:cNvPr id="0" name=""/>
        <dsp:cNvSpPr/>
      </dsp:nvSpPr>
      <dsp:spPr>
        <a:xfrm>
          <a:off x="2" y="0"/>
          <a:ext cx="2588857" cy="61264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2">
                  <a:lumMod val="50000"/>
                </a:schemeClr>
              </a:solidFill>
            </a:rPr>
            <a:t>   Phase 1</a:t>
          </a:r>
          <a:r>
            <a:rPr lang="en-GB" sz="1000" b="1" kern="1200"/>
            <a:t>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   Introduction and Analysis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   (M1-M6)</a:t>
          </a:r>
          <a:endParaRPr lang="en-IE" sz="1000" kern="1200"/>
        </a:p>
      </dsp:txBody>
      <dsp:txXfrm>
        <a:off x="2" y="0"/>
        <a:ext cx="2435695" cy="612648"/>
      </dsp:txXfrm>
    </dsp:sp>
    <dsp:sp modelId="{3442C057-7909-49A8-821B-9990B312F785}">
      <dsp:nvSpPr>
        <dsp:cNvPr id="0" name=""/>
        <dsp:cNvSpPr/>
      </dsp:nvSpPr>
      <dsp:spPr>
        <a:xfrm>
          <a:off x="1556837" y="0"/>
          <a:ext cx="5810808" cy="612648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2">
                  <a:lumMod val="50000"/>
                </a:schemeClr>
              </a:solidFill>
            </a:rPr>
            <a:t>Phase 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Research, development and Implementation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(M7-M40)</a:t>
          </a:r>
          <a:endParaRPr lang="en-IE" sz="1000" kern="1200"/>
        </a:p>
      </dsp:txBody>
      <dsp:txXfrm>
        <a:off x="1863161" y="0"/>
        <a:ext cx="5198160" cy="612648"/>
      </dsp:txXfrm>
    </dsp:sp>
    <dsp:sp modelId="{13E341C6-68D9-484A-9A25-678437867252}">
      <dsp:nvSpPr>
        <dsp:cNvPr id="0" name=""/>
        <dsp:cNvSpPr/>
      </dsp:nvSpPr>
      <dsp:spPr>
        <a:xfrm>
          <a:off x="6335626" y="0"/>
          <a:ext cx="2485775" cy="612648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2">
                  <a:lumMod val="50000"/>
                </a:schemeClr>
              </a:solidFill>
            </a:rPr>
            <a:t>Phase 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Upscaling and Replication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(M41-M48)</a:t>
          </a:r>
          <a:endParaRPr lang="en-IE" sz="1000" kern="1200"/>
        </a:p>
      </dsp:txBody>
      <dsp:txXfrm>
        <a:off x="6641950" y="0"/>
        <a:ext cx="1873127" cy="612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3D670-81EB-45CF-88D2-BC42118E97DA}">
      <dsp:nvSpPr>
        <dsp:cNvPr id="0" name=""/>
        <dsp:cNvSpPr/>
      </dsp:nvSpPr>
      <dsp:spPr>
        <a:xfrm>
          <a:off x="2107" y="0"/>
          <a:ext cx="1842891" cy="518457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Polymer production</a:t>
          </a:r>
        </a:p>
      </dsp:txBody>
      <dsp:txXfrm>
        <a:off x="2107" y="0"/>
        <a:ext cx="1713277" cy="518457"/>
      </dsp:txXfrm>
    </dsp:sp>
    <dsp:sp modelId="{99AE2F52-188B-42DB-A507-7A50A32827D7}">
      <dsp:nvSpPr>
        <dsp:cNvPr id="0" name=""/>
        <dsp:cNvSpPr/>
      </dsp:nvSpPr>
      <dsp:spPr>
        <a:xfrm>
          <a:off x="1476420" y="0"/>
          <a:ext cx="1842891" cy="518457"/>
        </a:xfrm>
        <a:prstGeom prst="chevron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Compoun</a:t>
          </a:r>
          <a:r>
            <a:rPr lang="en-US" sz="1800" b="1" kern="1200">
              <a:solidFill>
                <a:schemeClr val="tx1"/>
              </a:solidFill>
            </a:rPr>
            <a:t>-ding</a:t>
          </a:r>
        </a:p>
      </dsp:txBody>
      <dsp:txXfrm>
        <a:off x="1735649" y="0"/>
        <a:ext cx="1324434" cy="518457"/>
      </dsp:txXfrm>
    </dsp:sp>
    <dsp:sp modelId="{818C2BD2-760B-4FE6-98F6-4CF6EA896B3E}">
      <dsp:nvSpPr>
        <dsp:cNvPr id="0" name=""/>
        <dsp:cNvSpPr/>
      </dsp:nvSpPr>
      <dsp:spPr>
        <a:xfrm>
          <a:off x="2950733" y="0"/>
          <a:ext cx="1842891" cy="518457"/>
        </a:xfrm>
        <a:prstGeom prst="chevron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Plastic conversion</a:t>
          </a:r>
        </a:p>
      </dsp:txBody>
      <dsp:txXfrm>
        <a:off x="3209962" y="0"/>
        <a:ext cx="1324434" cy="5184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3D670-81EB-45CF-88D2-BC42118E97DA}">
      <dsp:nvSpPr>
        <dsp:cNvPr id="0" name=""/>
        <dsp:cNvSpPr/>
      </dsp:nvSpPr>
      <dsp:spPr>
        <a:xfrm>
          <a:off x="0" y="0"/>
          <a:ext cx="1842891" cy="518457"/>
        </a:xfrm>
        <a:prstGeom prst="homePlate">
          <a:avLst/>
        </a:prstGeom>
        <a:solidFill>
          <a:srgbClr val="66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Agriculture</a:t>
          </a:r>
        </a:p>
      </dsp:txBody>
      <dsp:txXfrm>
        <a:off x="0" y="0"/>
        <a:ext cx="1713277" cy="518457"/>
      </dsp:txXfrm>
    </dsp:sp>
    <dsp:sp modelId="{99AE2F52-188B-42DB-A507-7A50A32827D7}">
      <dsp:nvSpPr>
        <dsp:cNvPr id="0" name=""/>
        <dsp:cNvSpPr/>
      </dsp:nvSpPr>
      <dsp:spPr>
        <a:xfrm>
          <a:off x="1476420" y="0"/>
          <a:ext cx="1842891" cy="518457"/>
        </a:xfrm>
        <a:prstGeom prst="chevron">
          <a:avLst/>
        </a:prstGeom>
        <a:solidFill>
          <a:srgbClr val="66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Starch/sugar refinery</a:t>
          </a:r>
        </a:p>
      </dsp:txBody>
      <dsp:txXfrm>
        <a:off x="1735649" y="0"/>
        <a:ext cx="1324434" cy="518457"/>
      </dsp:txXfrm>
    </dsp:sp>
    <dsp:sp modelId="{818C2BD2-760B-4FE6-98F6-4CF6EA896B3E}">
      <dsp:nvSpPr>
        <dsp:cNvPr id="0" name=""/>
        <dsp:cNvSpPr/>
      </dsp:nvSpPr>
      <dsp:spPr>
        <a:xfrm>
          <a:off x="2950733" y="0"/>
          <a:ext cx="1842891" cy="518457"/>
        </a:xfrm>
        <a:prstGeom prst="chevron">
          <a:avLst/>
        </a:prstGeom>
        <a:solidFill>
          <a:srgbClr val="66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Monomer production</a:t>
          </a:r>
        </a:p>
      </dsp:txBody>
      <dsp:txXfrm>
        <a:off x="3209962" y="0"/>
        <a:ext cx="1324434" cy="5184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3D670-81EB-45CF-88D2-BC42118E97DA}">
      <dsp:nvSpPr>
        <dsp:cNvPr id="0" name=""/>
        <dsp:cNvSpPr/>
      </dsp:nvSpPr>
      <dsp:spPr>
        <a:xfrm>
          <a:off x="2107" y="0"/>
          <a:ext cx="1842891" cy="518457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Brandowner</a:t>
          </a:r>
          <a:endParaRPr lang="en-US" sz="1800" b="1" kern="1200">
            <a:solidFill>
              <a:schemeClr val="tx1"/>
            </a:solidFill>
          </a:endParaRPr>
        </a:p>
      </dsp:txBody>
      <dsp:txXfrm>
        <a:off x="2107" y="0"/>
        <a:ext cx="1713277" cy="518457"/>
      </dsp:txXfrm>
    </dsp:sp>
    <dsp:sp modelId="{99AE2F52-188B-42DB-A507-7A50A32827D7}">
      <dsp:nvSpPr>
        <dsp:cNvPr id="0" name=""/>
        <dsp:cNvSpPr/>
      </dsp:nvSpPr>
      <dsp:spPr>
        <a:xfrm>
          <a:off x="1476420" y="0"/>
          <a:ext cx="1842891" cy="518457"/>
        </a:xfrm>
        <a:prstGeom prst="chevron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Retailer</a:t>
          </a:r>
        </a:p>
      </dsp:txBody>
      <dsp:txXfrm>
        <a:off x="1735649" y="0"/>
        <a:ext cx="1324434" cy="518457"/>
      </dsp:txXfrm>
    </dsp:sp>
    <dsp:sp modelId="{818C2BD2-760B-4FE6-98F6-4CF6EA896B3E}">
      <dsp:nvSpPr>
        <dsp:cNvPr id="0" name=""/>
        <dsp:cNvSpPr/>
      </dsp:nvSpPr>
      <dsp:spPr>
        <a:xfrm>
          <a:off x="2950733" y="0"/>
          <a:ext cx="1842891" cy="518457"/>
        </a:xfrm>
        <a:prstGeom prst="chevron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Consumer</a:t>
          </a:r>
        </a:p>
      </dsp:txBody>
      <dsp:txXfrm>
        <a:off x="3209962" y="0"/>
        <a:ext cx="1324434" cy="518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19724-9119-9E49-B1D7-1C41433E91D7}" type="datetimeFigureOut">
              <a:rPr lang="de-DE" smtClean="0"/>
              <a:t>18.02.21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AE290-7338-544E-A883-C53A6C7EA8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128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C150C-AB5B-674A-A63C-6DB974C9E57B}" type="datetimeFigureOut">
              <a:rPr lang="de-DE" smtClean="0"/>
              <a:t>18.02.21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A9CF0-5DBA-3547-A92E-E460766DCD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483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A9CF0-5DBA-3547-A92E-E460766DCDA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79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804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10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A9CF0-5DBA-3547-A92E-E460766DCD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4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94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8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82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62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03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7C575-886C-4B40-8C6E-12D0E9BCA77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600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88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80073-4C25-6747-A1D2-D688619DE1B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4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292717"/>
            <a:ext cx="7772400" cy="1102519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2609548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95C11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397285" y="-33341"/>
            <a:ext cx="10185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8211" y="-33341"/>
            <a:ext cx="61028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71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467826"/>
            <a:ext cx="9144000" cy="3754173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76707" y="3842679"/>
            <a:ext cx="5486400" cy="37932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 (Farbe je nach Motiv anpassen)</a:t>
            </a:r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80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292718"/>
            <a:ext cx="7772400" cy="1102519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2609548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sz="2520">
                <a:solidFill>
                  <a:srgbClr val="95C11F"/>
                </a:solidFill>
                <a:latin typeface="Arial"/>
                <a:cs typeface="Arial"/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397285" y="-33341"/>
            <a:ext cx="10185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8213" y="-33341"/>
            <a:ext cx="61028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89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06307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397285" y="-33341"/>
            <a:ext cx="10185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8213" y="-33341"/>
            <a:ext cx="61028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312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0" i="0" cap="none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</p:spTree>
    <p:extLst>
      <p:ext uri="{BB962C8B-B14F-4D97-AF65-F5344CB8AC3E}">
        <p14:creationId xmlns:p14="http://schemas.microsoft.com/office/powerpoint/2010/main" val="1447113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88723"/>
            <a:ext cx="4038600" cy="2545556"/>
          </a:xfrm>
        </p:spPr>
        <p:txBody>
          <a:bodyPr/>
          <a:lstStyle>
            <a:lvl1pPr>
              <a:defRPr sz="2520">
                <a:latin typeface="Arial"/>
                <a:cs typeface="Arial"/>
              </a:defRPr>
            </a:lvl1pPr>
            <a:lvl2pPr>
              <a:defRPr sz="216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20">
                <a:latin typeface="Arial"/>
                <a:cs typeface="Arial"/>
              </a:defRPr>
            </a:lvl4pPr>
            <a:lvl5pPr>
              <a:defRPr sz="1620">
                <a:latin typeface="Arial"/>
                <a:cs typeface="Arial"/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88723"/>
            <a:ext cx="4038600" cy="2545556"/>
          </a:xfrm>
        </p:spPr>
        <p:txBody>
          <a:bodyPr/>
          <a:lstStyle>
            <a:lvl1pPr>
              <a:defRPr sz="2520">
                <a:latin typeface="Arial"/>
                <a:cs typeface="Arial"/>
              </a:defRPr>
            </a:lvl1pPr>
            <a:lvl2pPr>
              <a:defRPr sz="216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20">
                <a:latin typeface="Arial"/>
                <a:cs typeface="Arial"/>
              </a:defRPr>
            </a:lvl4pPr>
            <a:lvl5pPr>
              <a:defRPr sz="1620">
                <a:latin typeface="Arial"/>
                <a:cs typeface="Arial"/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15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</p:spTree>
    <p:extLst>
      <p:ext uri="{BB962C8B-B14F-4D97-AF65-F5344CB8AC3E}">
        <p14:creationId xmlns:p14="http://schemas.microsoft.com/office/powerpoint/2010/main" val="186357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08009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787830"/>
            <a:ext cx="4040188" cy="2475400"/>
          </a:xfrm>
        </p:spPr>
        <p:txBody>
          <a:bodyPr/>
          <a:lstStyle>
            <a:lvl1pPr>
              <a:defRPr sz="216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20">
                <a:latin typeface="Arial"/>
                <a:cs typeface="Arial"/>
              </a:defRPr>
            </a:lvl3pPr>
            <a:lvl4pPr>
              <a:defRPr sz="1440">
                <a:latin typeface="Arial"/>
                <a:cs typeface="Arial"/>
              </a:defRPr>
            </a:lvl4pPr>
            <a:lvl5pPr>
              <a:defRPr sz="1440">
                <a:latin typeface="Arial"/>
                <a:cs typeface="Arial"/>
              </a:defRPr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308009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787830"/>
            <a:ext cx="4041775" cy="2475400"/>
          </a:xfrm>
        </p:spPr>
        <p:txBody>
          <a:bodyPr/>
          <a:lstStyle>
            <a:lvl1pPr>
              <a:defRPr sz="216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20">
                <a:latin typeface="Arial"/>
                <a:cs typeface="Arial"/>
              </a:defRPr>
            </a:lvl3pPr>
            <a:lvl4pPr>
              <a:defRPr sz="1440">
                <a:latin typeface="Arial"/>
                <a:cs typeface="Arial"/>
              </a:defRPr>
            </a:lvl4pPr>
            <a:lvl5pPr>
              <a:defRPr sz="1440">
                <a:latin typeface="Arial"/>
                <a:cs typeface="Arial"/>
              </a:defRPr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13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388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4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</p:spTree>
    <p:extLst>
      <p:ext uri="{BB962C8B-B14F-4D97-AF65-F5344CB8AC3E}">
        <p14:creationId xmlns:p14="http://schemas.microsoft.com/office/powerpoint/2010/main" val="1773706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419183"/>
            <a:ext cx="3008313" cy="871538"/>
          </a:xfrm>
        </p:spPr>
        <p:txBody>
          <a:bodyPr anchor="b"/>
          <a:lstStyle>
            <a:lvl1pPr algn="l">
              <a:defRPr sz="18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419185"/>
            <a:ext cx="5111750" cy="3835801"/>
          </a:xfrm>
        </p:spPr>
        <p:txBody>
          <a:bodyPr/>
          <a:lstStyle>
            <a:lvl1pPr>
              <a:defRPr sz="2880" b="0" i="0">
                <a:latin typeface="Arial"/>
                <a:cs typeface="Arial"/>
              </a:defRPr>
            </a:lvl1pPr>
            <a:lvl2pPr>
              <a:defRPr sz="2520" b="0" i="0">
                <a:latin typeface="Arial"/>
                <a:cs typeface="Arial"/>
              </a:defRPr>
            </a:lvl2pPr>
            <a:lvl3pPr>
              <a:defRPr sz="216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290723"/>
            <a:ext cx="3008313" cy="2964262"/>
          </a:xfrm>
        </p:spPr>
        <p:txBody>
          <a:bodyPr/>
          <a:lstStyle>
            <a:lvl1pPr marL="0" indent="0">
              <a:buNone/>
              <a:defRPr sz="1260" b="0" i="0">
                <a:latin typeface="Arial"/>
                <a:cs typeface="Arial"/>
              </a:defRPr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</p:spTree>
    <p:extLst>
      <p:ext uri="{BB962C8B-B14F-4D97-AF65-F5344CB8AC3E}">
        <p14:creationId xmlns:p14="http://schemas.microsoft.com/office/powerpoint/2010/main" val="4029656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937" y="3460267"/>
            <a:ext cx="5486400" cy="425054"/>
          </a:xfrm>
        </p:spPr>
        <p:txBody>
          <a:bodyPr anchor="b"/>
          <a:lstStyle>
            <a:lvl1pPr algn="l">
              <a:defRPr sz="18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57600" y="467826"/>
            <a:ext cx="5486400" cy="2921317"/>
          </a:xfrm>
        </p:spPr>
        <p:txBody>
          <a:bodyPr/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2431" y="3158444"/>
            <a:ext cx="5486400" cy="603647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/>
                </a:solidFill>
                <a:latin typeface="Arial"/>
                <a:cs typeface="Arial"/>
              </a:defRPr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</p:spTree>
    <p:extLst>
      <p:ext uri="{BB962C8B-B14F-4D97-AF65-F5344CB8AC3E}">
        <p14:creationId xmlns:p14="http://schemas.microsoft.com/office/powerpoint/2010/main" val="14998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6307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397285" y="-33341"/>
            <a:ext cx="10185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8211" y="-33341"/>
            <a:ext cx="61028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574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467827"/>
            <a:ext cx="9144000" cy="3754173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  <a:latin typeface="Arial"/>
                <a:cs typeface="Arial"/>
              </a:defRPr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76707" y="3842679"/>
            <a:ext cx="5486400" cy="379320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0000"/>
                </a:solidFill>
                <a:latin typeface="Arial"/>
                <a:cs typeface="Arial"/>
              </a:defRPr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de-DE"/>
              <a:t>Mastertextformat bearbeiten (Farbe je nach Motiv anpassen)</a:t>
            </a:r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z="1080" smtClean="0"/>
              <a:pPr/>
              <a:t>18.02.21</a:t>
            </a:fld>
            <a:endParaRPr lang="de-DE" sz="108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308213" y="-33341"/>
            <a:ext cx="610287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z="1080" smtClean="0"/>
              <a:pPr/>
              <a:t>‹#›</a:t>
            </a:fld>
            <a:endParaRPr lang="de-DE" sz="1080"/>
          </a:p>
        </p:txBody>
      </p:sp>
    </p:spTree>
    <p:extLst>
      <p:ext uri="{BB962C8B-B14F-4D97-AF65-F5344CB8AC3E}">
        <p14:creationId xmlns:p14="http://schemas.microsoft.com/office/powerpoint/2010/main" val="42724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2" y="238691"/>
            <a:ext cx="8220075" cy="648072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899572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035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702" y="436245"/>
            <a:ext cx="8872597" cy="276999"/>
          </a:xfrm>
        </p:spPr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02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702" y="436245"/>
            <a:ext cx="8872597" cy="276999"/>
          </a:xfrm>
        </p:spPr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20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702" y="436245"/>
            <a:ext cx="8872597" cy="276999"/>
          </a:xfrm>
        </p:spPr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858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282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292719"/>
            <a:ext cx="7772400" cy="1102519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2609548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95C11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397286" y="-33341"/>
            <a:ext cx="101859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8213" y="-33341"/>
            <a:ext cx="610287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188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292718"/>
            <a:ext cx="7772400" cy="1102519"/>
          </a:xfrm>
        </p:spPr>
        <p:txBody>
          <a:bodyPr>
            <a:normAutofit/>
          </a:bodyPr>
          <a:lstStyle>
            <a:lvl1pPr algn="l">
              <a:defRPr sz="3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2609548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95C11F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0659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06307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2778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4000" b="0" i="0" cap="none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092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000" b="0" i="0" cap="none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3053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88724"/>
            <a:ext cx="4038600" cy="2545556"/>
          </a:xfrm>
        </p:spPr>
        <p:txBody>
          <a:bodyPr/>
          <a:lstStyle>
            <a:lvl1pPr>
              <a:defRPr sz="21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50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88724"/>
            <a:ext cx="4038600" cy="2545556"/>
          </a:xfrm>
        </p:spPr>
        <p:txBody>
          <a:bodyPr/>
          <a:lstStyle>
            <a:lvl1pPr>
              <a:defRPr sz="21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50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37423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08010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787830"/>
            <a:ext cx="4040188" cy="2475400"/>
          </a:xfr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308010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787830"/>
            <a:ext cx="4041775" cy="2475400"/>
          </a:xfr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7971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3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0667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419184"/>
            <a:ext cx="3008313" cy="871538"/>
          </a:xfrm>
        </p:spPr>
        <p:txBody>
          <a:bodyPr anchor="b"/>
          <a:lstStyle>
            <a:lvl1pPr algn="l">
              <a:defRPr sz="15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419185"/>
            <a:ext cx="5111750" cy="3835801"/>
          </a:xfrm>
        </p:spPr>
        <p:txBody>
          <a:bodyPr/>
          <a:lstStyle>
            <a:lvl1pPr>
              <a:defRPr sz="2400" b="0" i="0">
                <a:latin typeface="Arial"/>
                <a:cs typeface="Arial"/>
              </a:defRPr>
            </a:lvl1pPr>
            <a:lvl2pPr>
              <a:defRPr sz="2100" b="0" i="0">
                <a:latin typeface="Arial"/>
                <a:cs typeface="Arial"/>
              </a:defRPr>
            </a:lvl2pPr>
            <a:lvl3pPr>
              <a:defRPr sz="1800" b="0" i="0">
                <a:latin typeface="Arial"/>
                <a:cs typeface="Arial"/>
              </a:defRPr>
            </a:lvl3pPr>
            <a:lvl4pPr>
              <a:defRPr sz="1500" b="0" i="0">
                <a:latin typeface="Arial"/>
                <a:cs typeface="Arial"/>
              </a:defRPr>
            </a:lvl4pPr>
            <a:lvl5pPr>
              <a:defRPr sz="1500" b="0" i="0">
                <a:latin typeface="Arial"/>
                <a:cs typeface="Arial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290723"/>
            <a:ext cx="3008313" cy="2964262"/>
          </a:xfrm>
        </p:spPr>
        <p:txBody>
          <a:bodyPr/>
          <a:lstStyle>
            <a:lvl1pPr marL="0" indent="0">
              <a:buNone/>
              <a:defRPr sz="1050" b="0" i="0"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3473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937" y="3460267"/>
            <a:ext cx="5486400" cy="425054"/>
          </a:xfrm>
        </p:spPr>
        <p:txBody>
          <a:bodyPr anchor="b"/>
          <a:lstStyle>
            <a:lvl1pPr algn="l">
              <a:defRPr sz="15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57600" y="467827"/>
            <a:ext cx="5486400" cy="2921317"/>
          </a:xfr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2431" y="3158444"/>
            <a:ext cx="5486400" cy="603647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2736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467827"/>
            <a:ext cx="9144000" cy="375417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376707" y="3842679"/>
            <a:ext cx="5486400" cy="379320"/>
          </a:xfrm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rgbClr val="000000"/>
                </a:solidFill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 (Farbe je nach Motiv anpassen)</a:t>
            </a:r>
          </a:p>
        </p:txBody>
      </p:sp>
    </p:spTree>
    <p:extLst>
      <p:ext uri="{BB962C8B-B14F-4D97-AF65-F5344CB8AC3E}">
        <p14:creationId xmlns:p14="http://schemas.microsoft.com/office/powerpoint/2010/main" val="1713202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2F12-DB7F-FB43-957D-45FD26B5E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C29F8-E07C-4448-BE2D-A8596E1E4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99A79-819D-2947-AA5F-8615B3B5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49DA0-D2FC-AB4C-994C-69CB0D29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8F7E9-D5AA-B243-A7CC-242E2EB2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78399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01DE-9959-7147-96BE-A5B24C11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3D1C8-632F-B940-86DE-B624A7858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513C1-8F51-8840-B92C-BC800036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1F68F-8FC6-5E4A-BDF3-7DC9249F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B5580-AD39-214A-90B7-7FEEB6DA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5784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B4671-7BD7-0D4D-B68C-B863C01D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75E88-C027-BC4E-AE48-F1D43FB2F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258C9-FE14-AA44-A5CA-D391B9B8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B9F14-12E7-DB4B-ACCE-786BF245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8874-9C84-1F4F-930F-437A88EA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8533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88723"/>
            <a:ext cx="4038600" cy="2545556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88723"/>
            <a:ext cx="4038600" cy="2545556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15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72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6EFB7-4A73-DD49-9E13-F4508B8B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E7C3-7572-A947-9F0B-15F66F1D2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AB614-A491-AD42-BF76-F5BBDFDBA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E80BA-2317-CE4E-B804-0A6E13696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2FFAD-38B1-4848-AB76-0F4BAA65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9E1AE-6221-524B-8DBA-14D51EE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187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65AB-3707-7643-9852-F07A4EF2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3FAEA-CD0F-7C41-87C7-FB8FDCE29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076CB-5D50-CD4F-9A97-9943D3702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E6BD7-D83C-764F-89CB-6D1A0D547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CB167-1A09-2D4A-B81B-5BA0FAA3D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20A288-5A9F-8B4D-9AB7-E685D0152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13C7A-ACFF-754D-8A02-6FF9B6AC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C6A45-7C3C-8E4D-A925-7EA8674B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710099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5A409-9DDB-314E-8A10-D01C166F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38F7D-47C0-0E45-A075-CF030E90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BE264-91AD-0544-9899-C2F243457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42E7C-0C27-6C46-87FA-B3B82C4B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3941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B3C9B6-E9E7-0543-8A9D-CB957FD9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2B73F-9A92-B741-8D80-5FC5475A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3E1DC-8DB8-5441-971A-9790F967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0341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FAA90-8C41-A74B-9E0D-3CBA000D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0523B-8AF3-9942-853D-73870344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4F63-F42C-EF4C-81C1-1C2A3D75A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03E24-70B1-174C-AA3E-442F3257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08BB3-1EAA-024C-BA75-584FFC38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E4768-920D-4046-A48A-31697396D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14772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3B20-9D5A-0741-A060-935808B07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9F7FE-1E09-A143-8CAE-6EEA65C854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C4416-C06B-4E41-BAF2-EBC831BBB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B955B-CA09-9042-B0ED-97B54E5D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54CEA-2041-CA4A-B850-D2B9F971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9E28D-B107-2948-A321-9B999DD0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21746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C6EAC-886E-514F-9EF1-86B88B1A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68F37-29F0-4D47-B327-7DE0D1E59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892A6-7128-0B4C-A9AF-1211E299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5E1B4-AA3E-4A46-B12B-F504D107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23B61-CD73-E548-B7F8-0E130603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71158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68369E-63E0-D949-90D7-C303BBA0E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08107-9F67-E745-9CCF-2DBBE4898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61B6C-7806-AC4C-B1EE-4D38A23D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8DD8F-C214-CA40-BC35-8A21BBC1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F7A46-5B0D-134C-A8CE-95F10BC6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86611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08009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787830"/>
            <a:ext cx="4040188" cy="2475400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308009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787830"/>
            <a:ext cx="4041775" cy="2475400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13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6723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337915"/>
            <a:ext cx="8229600" cy="85725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246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59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419183"/>
            <a:ext cx="3008313" cy="871538"/>
          </a:xfrm>
        </p:spPr>
        <p:txBody>
          <a:bodyPr anchor="b"/>
          <a:lstStyle>
            <a:lvl1pPr algn="l">
              <a:defRPr sz="2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419184"/>
            <a:ext cx="5111750" cy="3835801"/>
          </a:xfrm>
        </p:spPr>
        <p:txBody>
          <a:bodyPr/>
          <a:lstStyle>
            <a:lvl1pPr>
              <a:defRPr sz="3200" b="0" i="0">
                <a:latin typeface="Arial"/>
                <a:cs typeface="Arial"/>
              </a:defRPr>
            </a:lvl1pPr>
            <a:lvl2pPr>
              <a:defRPr sz="2800" b="0" i="0">
                <a:latin typeface="Arial"/>
                <a:cs typeface="Arial"/>
              </a:defRPr>
            </a:lvl2pPr>
            <a:lvl3pPr>
              <a:defRPr sz="2400" b="0" i="0">
                <a:latin typeface="Arial"/>
                <a:cs typeface="Arial"/>
              </a:defRPr>
            </a:lvl3pPr>
            <a:lvl4pPr>
              <a:defRPr sz="2000" b="0" i="0">
                <a:latin typeface="Arial"/>
                <a:cs typeface="Arial"/>
              </a:defRPr>
            </a:lvl4pPr>
            <a:lvl5pPr>
              <a:defRPr sz="2000" b="0" i="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290723"/>
            <a:ext cx="3008313" cy="2964262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1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937" y="3460267"/>
            <a:ext cx="5486400" cy="425054"/>
          </a:xfrm>
        </p:spPr>
        <p:txBody>
          <a:bodyPr anchor="b"/>
          <a:lstStyle>
            <a:lvl1pPr algn="l">
              <a:defRPr sz="2000" b="0" i="0">
                <a:solidFill>
                  <a:srgbClr val="9D9D9C"/>
                </a:solidFill>
                <a:latin typeface="ClementePDag-Book"/>
                <a:cs typeface="ClementePDag-Book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57600" y="467826"/>
            <a:ext cx="5486400" cy="2921317"/>
          </a:xfr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2431" y="315844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7397285" y="-33341"/>
            <a:ext cx="10185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278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5A189-9C49-8A4E-8114-998A1C3502EE}" type="datetime1">
              <a:rPr lang="de-DE" smtClean="0"/>
              <a:t>18.02.21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AC1C4-B275-AE4C-92F8-79C2C13C0B7A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-164943" y="16739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3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5A189-9C49-8A4E-8114-998A1C3502EE}" type="datetime1">
              <a:rPr lang="de-DE" smtClean="0"/>
              <a:t>18.02.21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AC1C4-B275-AE4C-92F8-79C2C13C0B7A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-164943" y="1673957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2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6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1148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411480" rtl="0" eaLnBrk="1" latinLnBrk="0" hangingPunct="1">
        <a:spcBef>
          <a:spcPct val="20000"/>
        </a:spcBef>
        <a:buFont typeface="Arial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411480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41148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41148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4036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702" y="436245"/>
            <a:ext cx="887259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666" y="1277492"/>
            <a:ext cx="79006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49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71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5A189-9C49-8A4E-8114-998A1C3502EE}" type="datetime1">
              <a:rPr lang="de-DE" smtClean="0"/>
              <a:t>18.02.21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AC1C4-B275-AE4C-92F8-79C2C13C0B7A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-164943" y="167395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1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EA127-D2BF-AF43-8434-B95F9336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3E592-D611-D043-8183-304624026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B4029-3E7F-984C-93D4-AB76DEF98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7DD69-C75C-544E-8CB5-B8CF87228938}" type="datetimeFigureOut">
              <a:rPr lang="en-ES" smtClean="0"/>
              <a:t>2/18/21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39430-FE87-EB44-8D3D-DDD941FFB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372B1-B4A4-2749-AD87-9140B6E8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EDA7-1C31-A54C-B348-70A78B067D6F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3990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ioplastics@ls.haw-hamburg.de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bioplasticseurope.eu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jp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jp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jp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jpg"/><Relationship Id="rId22" Type="http://schemas.openxmlformats.org/officeDocument/2006/relationships/image" Target="../media/image55.jpg"/><Relationship Id="rId27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://www.european-bioplastics.org/events/eubp-conference/" TargetMode="Externa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uropean-bioplastics.or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twitter.com/EUBioplastics" TargetMode="External"/><Relationship Id="rId4" Type="http://schemas.openxmlformats.org/officeDocument/2006/relationships/hyperlink" Target="http://www.european-bioplastics.org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bioplasticseurope.eu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Bioplastics-Europe-104251307904134/?modal=admin_todo_tour" TargetMode="External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7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5.wdp"/><Relationship Id="rId18" Type="http://schemas.openxmlformats.org/officeDocument/2006/relationships/image" Target="../media/image73.png"/><Relationship Id="rId3" Type="http://schemas.openxmlformats.org/officeDocument/2006/relationships/image" Target="../media/image78.jpeg"/><Relationship Id="rId7" Type="http://schemas.microsoft.com/office/2007/relationships/hdphoto" Target="../media/hdphoto2.wdp"/><Relationship Id="rId12" Type="http://schemas.openxmlformats.org/officeDocument/2006/relationships/image" Target="../media/image83.png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microsoft.com/office/2007/relationships/hdphoto" Target="../media/hdphoto3.wdp"/><Relationship Id="rId1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rcticbiomaterials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hyperlink" Target="mailto:ari.kangas@abmcomposite.com" TargetMode="External"/><Relationship Id="rId4" Type="http://schemas.openxmlformats.org/officeDocument/2006/relationships/hyperlink" Target="http://www.abmcomposite.com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8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1.png"/><Relationship Id="rId5" Type="http://schemas.openxmlformats.org/officeDocument/2006/relationships/image" Target="../media/image89.jp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www.bioplasticseurope.eu/newsletter" TargetMode="External"/><Relationship Id="rId4" Type="http://schemas.openxmlformats.org/officeDocument/2006/relationships/hyperlink" Target="http://natureplast.eu/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bioplasticseurope.eu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Bioplastics-Europe-104251307904134/?modal=admin_todo_tour" TargetMode="External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bioplasticseurope.e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facebook.com/Bioplastics-Europe-104251307904134/?modal=admin_todo_tour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1259798"/>
            <a:ext cx="1939682" cy="1333192"/>
          </a:xfrm>
          <a:prstGeom prst="rect">
            <a:avLst/>
          </a:prstGeom>
        </p:spPr>
      </p:pic>
      <p:pic>
        <p:nvPicPr>
          <p:cNvPr id="5" name="Picture 4" descr="A close up of a metal fence&#10;&#10;Description automatically generated">
            <a:extLst>
              <a:ext uri="{FF2B5EF4-FFF2-40B4-BE49-F238E27FC236}">
                <a16:creationId xmlns:a16="http://schemas.microsoft.com/office/drawing/2014/main" id="{D96F1425-B880-AF4C-AF86-EE9A3D98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934324" y="1183477"/>
            <a:ext cx="7201638" cy="3960025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839138" y="-2159"/>
            <a:ext cx="7296826" cy="518642"/>
          </a:xfrm>
          <a:prstGeom prst="rect">
            <a:avLst/>
          </a:prstGeom>
          <a:noFill/>
        </p:spPr>
      </p:pic>
      <p:pic>
        <p:nvPicPr>
          <p:cNvPr id="10" name="Grafik 36">
            <a:extLst>
              <a:ext uri="{FF2B5EF4-FFF2-40B4-BE49-F238E27FC236}">
                <a16:creationId xmlns:a16="http://schemas.microsoft.com/office/drawing/2014/main" id="{E43666D8-EC3B-B84B-8FF7-9BEB31FB7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2" b="53946"/>
          <a:stretch/>
        </p:blipFill>
        <p:spPr>
          <a:xfrm>
            <a:off x="1990381" y="529810"/>
            <a:ext cx="7145582" cy="11161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654"/>
            <a:ext cx="1939682" cy="131628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-16286"/>
            <a:ext cx="1931645" cy="12893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2592990"/>
            <a:ext cx="1939681" cy="1271176"/>
          </a:xfrm>
          <a:prstGeom prst="rect">
            <a:avLst/>
          </a:prstGeom>
        </p:spPr>
      </p:pic>
      <p:sp>
        <p:nvSpPr>
          <p:cNvPr id="39" name="Rechteck 38"/>
          <p:cNvSpPr/>
          <p:nvPr/>
        </p:nvSpPr>
        <p:spPr>
          <a:xfrm>
            <a:off x="4275669" y="4715290"/>
            <a:ext cx="431826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1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860407</a:t>
            </a:r>
            <a:endParaRPr lang="en-GB" sz="1000">
              <a:solidFill>
                <a:srgbClr val="002060"/>
              </a:solidFill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932" y="4768703"/>
            <a:ext cx="550068" cy="359576"/>
          </a:xfrm>
          <a:prstGeom prst="rect">
            <a:avLst/>
          </a:prstGeom>
        </p:spPr>
      </p:pic>
      <p:sp>
        <p:nvSpPr>
          <p:cNvPr id="11" name="Rechteck 16">
            <a:extLst>
              <a:ext uri="{FF2B5EF4-FFF2-40B4-BE49-F238E27FC236}">
                <a16:creationId xmlns:a16="http://schemas.microsoft.com/office/drawing/2014/main" id="{E0FE2B33-4C01-5C4A-AD75-0A2CDD26721E}"/>
              </a:ext>
            </a:extLst>
          </p:cNvPr>
          <p:cNvSpPr/>
          <p:nvPr/>
        </p:nvSpPr>
        <p:spPr>
          <a:xfrm>
            <a:off x="1934325" y="-16286"/>
            <a:ext cx="56057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Grafik 36">
            <a:extLst>
              <a:ext uri="{FF2B5EF4-FFF2-40B4-BE49-F238E27FC236}">
                <a16:creationId xmlns:a16="http://schemas.microsoft.com/office/drawing/2014/main" id="{153379FF-6F8B-4D44-9AAC-2800ED6B5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1" r="58904" b="171"/>
          <a:stretch/>
        </p:blipFill>
        <p:spPr>
          <a:xfrm>
            <a:off x="2011483" y="1653915"/>
            <a:ext cx="7119710" cy="119592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FFC978-BC63-2046-9ACB-9EA7CDECE116}"/>
              </a:ext>
            </a:extLst>
          </p:cNvPr>
          <p:cNvSpPr/>
          <p:nvPr/>
        </p:nvSpPr>
        <p:spPr>
          <a:xfrm>
            <a:off x="3232385" y="40564"/>
            <a:ext cx="451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>
                <a:solidFill>
                  <a:schemeClr val="bg1"/>
                </a:solidFill>
              </a:rPr>
              <a:t>European Bioplastics Research Network</a:t>
            </a:r>
          </a:p>
        </p:txBody>
      </p:sp>
      <p:sp>
        <p:nvSpPr>
          <p:cNvPr id="16" name="Textfeld 10">
            <a:extLst>
              <a:ext uri="{FF2B5EF4-FFF2-40B4-BE49-F238E27FC236}">
                <a16:creationId xmlns:a16="http://schemas.microsoft.com/office/drawing/2014/main" id="{E0B0D43A-9A13-6E4A-BC89-04E17C020337}"/>
              </a:ext>
            </a:extLst>
          </p:cNvPr>
          <p:cNvSpPr txBox="1"/>
          <p:nvPr/>
        </p:nvSpPr>
        <p:spPr>
          <a:xfrm>
            <a:off x="1934323" y="1826736"/>
            <a:ext cx="720163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“TECHNOLOGICAL AND MARKET - RELATED CHALLENGES TO BIO-BASED PLASTICS PRODUCTION”</a:t>
            </a:r>
          </a:p>
        </p:txBody>
      </p:sp>
      <p:sp>
        <p:nvSpPr>
          <p:cNvPr id="17" name="Textfeld 4">
            <a:extLst>
              <a:ext uri="{FF2B5EF4-FFF2-40B4-BE49-F238E27FC236}">
                <a16:creationId xmlns:a16="http://schemas.microsoft.com/office/drawing/2014/main" id="{3DE7F65F-2E0F-1B46-9A50-6717B463A3E1}"/>
              </a:ext>
            </a:extLst>
          </p:cNvPr>
          <p:cNvSpPr txBox="1"/>
          <p:nvPr/>
        </p:nvSpPr>
        <p:spPr>
          <a:xfrm>
            <a:off x="2948032" y="2996335"/>
            <a:ext cx="5246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  <a:r>
              <a:rPr lang="en-GB" sz="2400" b="1" baseline="30000">
                <a:solidFill>
                  <a:srgbClr val="002060"/>
                </a:solidFill>
                <a:cs typeface="Arial" panose="020B0604020202020204" pitchFamily="34" charset="0"/>
              </a:rPr>
              <a:t>rd</a:t>
            </a:r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 EBRN Virtual Meeting </a:t>
            </a:r>
          </a:p>
          <a:p>
            <a:pPr algn="ctr"/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17</a:t>
            </a:r>
            <a:r>
              <a:rPr lang="en-GB" sz="2400" b="1" baseline="30000">
                <a:solidFill>
                  <a:srgbClr val="002060"/>
                </a:solidFill>
                <a:cs typeface="Arial" panose="020B0604020202020204" pitchFamily="34" charset="0"/>
              </a:rPr>
              <a:t>th</a:t>
            </a:r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 February 2021</a:t>
            </a:r>
          </a:p>
          <a:p>
            <a:pPr algn="ctr"/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10.00h-12.00h</a:t>
            </a:r>
          </a:p>
        </p:txBody>
      </p:sp>
      <p:sp>
        <p:nvSpPr>
          <p:cNvPr id="19" name="Rechteck 11">
            <a:extLst>
              <a:ext uri="{FF2B5EF4-FFF2-40B4-BE49-F238E27FC236}">
                <a16:creationId xmlns:a16="http://schemas.microsoft.com/office/drawing/2014/main" id="{00271CA4-DFAE-994C-A611-E7C59E164C9D}"/>
              </a:ext>
            </a:extLst>
          </p:cNvPr>
          <p:cNvSpPr/>
          <p:nvPr/>
        </p:nvSpPr>
        <p:spPr>
          <a:xfrm>
            <a:off x="2011483" y="1645519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64D43196-24C6-514C-B90D-2A128CB34BBE}"/>
              </a:ext>
            </a:extLst>
          </p:cNvPr>
          <p:cNvSpPr/>
          <p:nvPr/>
        </p:nvSpPr>
        <p:spPr>
          <a:xfrm>
            <a:off x="2006541" y="515270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ibbon: Tilted Up 1">
            <a:extLst>
              <a:ext uri="{FF2B5EF4-FFF2-40B4-BE49-F238E27FC236}">
                <a16:creationId xmlns:a16="http://schemas.microsoft.com/office/drawing/2014/main" id="{8823CBB6-AC5A-4063-8C57-AAF7936CA873}"/>
              </a:ext>
            </a:extLst>
          </p:cNvPr>
          <p:cNvSpPr/>
          <p:nvPr/>
        </p:nvSpPr>
        <p:spPr>
          <a:xfrm>
            <a:off x="2006542" y="4358045"/>
            <a:ext cx="7119709" cy="329662"/>
          </a:xfrm>
          <a:prstGeom prst="ribbon2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95C11F"/>
                </a:solidFill>
              </a:rPr>
              <a:t>THE EVENT WILL BE RECORDED</a:t>
            </a:r>
            <a:endParaRPr lang="en-IE">
              <a:solidFill>
                <a:srgbClr val="95C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0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0ECB3-22EF-4D77-A0C1-CEA7A7F59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5902"/>
          <a:stretch/>
        </p:blipFill>
        <p:spPr>
          <a:xfrm>
            <a:off x="1117782" y="569373"/>
            <a:ext cx="7379695" cy="354876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C715-7D64-47F5-82E8-4525858D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8EC89-C85D-4A54-BC12-AA18C8EB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C1C4-B275-AE4C-92F8-79C2C13C0B7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47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348F7B-F7A2-43D1-AFED-5429AB93A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662870"/>
              </p:ext>
            </p:extLst>
          </p:nvPr>
        </p:nvGraphicFramePr>
        <p:xfrm>
          <a:off x="229156" y="1354913"/>
          <a:ext cx="8821402" cy="61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914D05EF-DAA7-408A-88B3-F7D71EB48583}"/>
              </a:ext>
            </a:extLst>
          </p:cNvPr>
          <p:cNvSpPr/>
          <p:nvPr/>
        </p:nvSpPr>
        <p:spPr>
          <a:xfrm>
            <a:off x="772503" y="367095"/>
            <a:ext cx="2643083" cy="612648"/>
          </a:xfrm>
          <a:prstGeom prst="wedgeRectCallout">
            <a:avLst>
              <a:gd name="adj1" fmla="val 34218"/>
              <a:gd name="adj2" fmla="val 16599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50000"/>
                  </a:schemeClr>
                </a:solidFill>
              </a:rPr>
              <a:t>Where we stand now….</a:t>
            </a:r>
            <a:endParaRPr lang="en-IE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23FFC-5FCF-412F-BD64-2ECACA7590FD}"/>
              </a:ext>
            </a:extLst>
          </p:cNvPr>
          <p:cNvSpPr/>
          <p:nvPr/>
        </p:nvSpPr>
        <p:spPr>
          <a:xfrm>
            <a:off x="1289838" y="2189473"/>
            <a:ext cx="6564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i="1">
                <a:solidFill>
                  <a:srgbClr val="000000"/>
                </a:solidFill>
                <a:latin typeface="Calibri" panose="020F0502020204030204" pitchFamily="34" charset="0"/>
              </a:rPr>
              <a:t>Within the BIO-PLASTICS EUROPE project, the following end-products are experimented: </a:t>
            </a:r>
          </a:p>
          <a:p>
            <a:endParaRPr lang="en-GB" sz="1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IE" sz="1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IE" sz="14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- PACKAGING (rigid and flexible) </a:t>
            </a:r>
          </a:p>
          <a:p>
            <a:r>
              <a:rPr lang="en-IE" sz="14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- TOYS </a:t>
            </a:r>
          </a:p>
          <a:p>
            <a:r>
              <a:rPr lang="en-IE" sz="14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- AGRICULTURAL MULCH FILM </a:t>
            </a:r>
          </a:p>
          <a:p>
            <a:r>
              <a:rPr lang="en-IE" sz="14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- CUTLERY </a:t>
            </a:r>
          </a:p>
          <a:p>
            <a:r>
              <a:rPr lang="en-GB" sz="1400"/>
              <a:t>- </a:t>
            </a:r>
            <a:r>
              <a:rPr lang="en-GB" sz="1400" b="1">
                <a:solidFill>
                  <a:schemeClr val="tx2">
                    <a:lumMod val="50000"/>
                  </a:schemeClr>
                </a:solidFill>
              </a:rPr>
              <a:t>AQUATIC MATERIALS: geo-membrane, fishing baits, fishing cradles</a:t>
            </a:r>
            <a:endParaRPr lang="en-IE" sz="14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EE53B559-46AC-47C9-B4DC-8B9A0D2E30B3}"/>
              </a:ext>
            </a:extLst>
          </p:cNvPr>
          <p:cNvSpPr/>
          <p:nvPr/>
        </p:nvSpPr>
        <p:spPr>
          <a:xfrm>
            <a:off x="4873398" y="2811732"/>
            <a:ext cx="3618884" cy="914400"/>
          </a:xfrm>
          <a:prstGeom prst="wave">
            <a:avLst/>
          </a:prstGeom>
          <a:solidFill>
            <a:srgbClr val="00407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First group of 5 materials developed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324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2850D719-48EB-41B4-BE8A-73B6AFC06F5C}"/>
              </a:ext>
            </a:extLst>
          </p:cNvPr>
          <p:cNvSpPr/>
          <p:nvPr/>
        </p:nvSpPr>
        <p:spPr>
          <a:xfrm>
            <a:off x="3532310" y="332449"/>
            <a:ext cx="1216152" cy="731520"/>
          </a:xfrm>
          <a:prstGeom prst="curvedDownArrow">
            <a:avLst/>
          </a:prstGeom>
          <a:solidFill>
            <a:srgbClr val="0040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13971-5738-4246-8251-18C56F94550D}"/>
              </a:ext>
            </a:extLst>
          </p:cNvPr>
          <p:cNvSpPr txBox="1"/>
          <p:nvPr/>
        </p:nvSpPr>
        <p:spPr>
          <a:xfrm>
            <a:off x="109427" y="2236436"/>
            <a:ext cx="3422882" cy="600164"/>
          </a:xfrm>
          <a:prstGeom prst="rect">
            <a:avLst/>
          </a:prstGeom>
          <a:solidFill>
            <a:schemeClr val="accent1"/>
          </a:solidFill>
          <a:ln>
            <a:solidFill>
              <a:srgbClr val="004070"/>
            </a:solidFill>
          </a:ln>
        </p:spPr>
        <p:txBody>
          <a:bodyPr wrap="square" rtlCol="0">
            <a:spAutoFit/>
          </a:bodyPr>
          <a:lstStyle/>
          <a:p>
            <a:r>
              <a:rPr lang="en-IE" sz="1100" i="1">
                <a:solidFill>
                  <a:srgbClr val="000000"/>
                </a:solidFill>
                <a:latin typeface="Calibri" panose="020F0502020204030204" pitchFamily="34" charset="0"/>
              </a:rPr>
              <a:t>From this list mainly PLA is already commercially in use and well available according to very recent application notes from various companies. </a:t>
            </a:r>
            <a:endParaRPr lang="en-IE" sz="11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C122D-B6D7-4DDC-BAE5-F7063B42399E}"/>
              </a:ext>
            </a:extLst>
          </p:cNvPr>
          <p:cNvSpPr/>
          <p:nvPr/>
        </p:nvSpPr>
        <p:spPr>
          <a:xfrm>
            <a:off x="109428" y="371262"/>
            <a:ext cx="3422882" cy="1569660"/>
          </a:xfrm>
          <a:prstGeom prst="rect">
            <a:avLst/>
          </a:prstGeom>
          <a:solidFill>
            <a:srgbClr val="92D050"/>
          </a:solidFill>
          <a:ln w="28575">
            <a:solidFill>
              <a:srgbClr val="004070"/>
            </a:solidFill>
          </a:ln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5 MATERIALS:</a:t>
            </a:r>
            <a:endParaRPr lang="en-IE" sz="1200" b="1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en-IE" sz="1200" i="1">
                <a:solidFill>
                  <a:srgbClr val="000000"/>
                </a:solidFill>
                <a:latin typeface="Calibri" panose="020F0502020204030204" pitchFamily="34" charset="0"/>
              </a:rPr>
              <a:t>The materials under investigation are: </a:t>
            </a:r>
          </a:p>
          <a:p>
            <a:endParaRPr lang="en-IE" sz="12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en-IE" sz="1200" b="1">
                <a:solidFill>
                  <a:srgbClr val="000000"/>
                </a:solidFill>
                <a:latin typeface="Calibri" panose="020F0502020204030204" pitchFamily="34" charset="0"/>
              </a:rPr>
              <a:t>BPE-FP-PBS</a:t>
            </a:r>
          </a:p>
          <a:p>
            <a:pPr marL="228600" indent="-228600">
              <a:buAutoNum type="arabicPeriod"/>
            </a:pPr>
            <a:r>
              <a:rPr lang="en-GB" sz="1200" b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IE" sz="1200" b="1">
                <a:solidFill>
                  <a:srgbClr val="000000"/>
                </a:solidFill>
                <a:latin typeface="Calibri" panose="020F0502020204030204" pitchFamily="34" charset="0"/>
              </a:rPr>
              <a:t>PE-RP-PLA</a:t>
            </a:r>
          </a:p>
          <a:p>
            <a:pPr marL="228600" indent="-228600">
              <a:buAutoNum type="arabicPeriod"/>
            </a:pPr>
            <a:r>
              <a:rPr lang="en-GB" sz="1200" b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IE" sz="1200" b="1">
                <a:solidFill>
                  <a:srgbClr val="000000"/>
                </a:solidFill>
                <a:latin typeface="Calibri" panose="020F0502020204030204" pitchFamily="34" charset="0"/>
              </a:rPr>
              <a:t>PE-T-PHBV</a:t>
            </a:r>
          </a:p>
          <a:p>
            <a:pPr marL="228600" indent="-228600">
              <a:buAutoNum type="arabicPeriod"/>
            </a:pPr>
            <a:r>
              <a:rPr lang="en-GB" sz="1200" b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IE" sz="1200" b="1">
                <a:solidFill>
                  <a:srgbClr val="000000"/>
                </a:solidFill>
                <a:latin typeface="Calibri" panose="020F0502020204030204" pitchFamily="34" charset="0"/>
              </a:rPr>
              <a:t>PE-AMF-PLA</a:t>
            </a:r>
          </a:p>
          <a:p>
            <a:pPr marL="228600" indent="-228600">
              <a:buAutoNum type="arabicPeriod"/>
            </a:pPr>
            <a:r>
              <a:rPr lang="en-GB" sz="1200" b="1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IE" sz="1200" b="1">
                <a:solidFill>
                  <a:srgbClr val="000000"/>
                </a:solidFill>
                <a:latin typeface="Calibri" panose="020F0502020204030204" pitchFamily="34" charset="0"/>
              </a:rPr>
              <a:t>PE-C-PLA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8C6548-B3DB-46C5-AC40-8EC106D98A34}"/>
              </a:ext>
            </a:extLst>
          </p:cNvPr>
          <p:cNvSpPr/>
          <p:nvPr/>
        </p:nvSpPr>
        <p:spPr>
          <a:xfrm>
            <a:off x="3803119" y="1037004"/>
            <a:ext cx="3070248" cy="1200329"/>
          </a:xfrm>
          <a:prstGeom prst="rect">
            <a:avLst/>
          </a:prstGeom>
          <a:solidFill>
            <a:srgbClr val="92D050"/>
          </a:solidFill>
          <a:ln w="28575">
            <a:solidFill>
              <a:srgbClr val="004070"/>
            </a:solidFill>
          </a:ln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SENT FOR LABORATORY AND FIELD TESTS</a:t>
            </a:r>
          </a:p>
          <a:p>
            <a:endParaRPr lang="en-GB" sz="1200" b="1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Samples prepared-received</a:t>
            </a:r>
          </a:p>
          <a:p>
            <a:pPr marL="171450" indent="-171450">
              <a:buFontTx/>
              <a:buChar char="-"/>
            </a:pPr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Test Protocols finished</a:t>
            </a:r>
          </a:p>
          <a:p>
            <a:pPr marL="171450" indent="-171450">
              <a:buFontTx/>
              <a:buChar char="-"/>
            </a:pPr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Tests started 1</a:t>
            </a:r>
            <a:r>
              <a:rPr lang="en-GB" sz="1200" b="1" baseline="30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</a:t>
            </a:r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of September</a:t>
            </a:r>
          </a:p>
          <a:p>
            <a:pPr marL="171450" indent="-171450">
              <a:buFontTx/>
              <a:buChar char="-"/>
            </a:pPr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First preliminary results obtained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F781A-4ABE-4DCD-95A0-88950957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22" y="202522"/>
            <a:ext cx="799127" cy="399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01A194-1F30-4761-8800-CC2B7BC9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542" y="2296270"/>
            <a:ext cx="2428655" cy="1902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9B9757-5FB0-47E6-9E15-D6AD9B68E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2" t="3694" r="12313"/>
          <a:stretch/>
        </p:blipFill>
        <p:spPr>
          <a:xfrm>
            <a:off x="7144177" y="373769"/>
            <a:ext cx="1579333" cy="1426859"/>
          </a:xfrm>
          <a:prstGeom prst="rect">
            <a:avLst/>
          </a:prstGeom>
        </p:spPr>
      </p:pic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FC7FB749-E9D6-44FC-BAB3-B2CCEDEFE654}"/>
              </a:ext>
            </a:extLst>
          </p:cNvPr>
          <p:cNvSpPr/>
          <p:nvPr/>
        </p:nvSpPr>
        <p:spPr>
          <a:xfrm rot="2335412">
            <a:off x="6793228" y="1801740"/>
            <a:ext cx="1506337" cy="731520"/>
          </a:xfrm>
          <a:prstGeom prst="curvedDownArrow">
            <a:avLst/>
          </a:prstGeom>
          <a:solidFill>
            <a:srgbClr val="0040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0AA5BC-93A2-4ADB-BEA7-BEF0A5C87103}"/>
              </a:ext>
            </a:extLst>
          </p:cNvPr>
          <p:cNvSpPr/>
          <p:nvPr/>
        </p:nvSpPr>
        <p:spPr>
          <a:xfrm>
            <a:off x="6670963" y="2836600"/>
            <a:ext cx="2182091" cy="461665"/>
          </a:xfrm>
          <a:prstGeom prst="rect">
            <a:avLst/>
          </a:prstGeom>
          <a:solidFill>
            <a:srgbClr val="92D050"/>
          </a:solidFill>
          <a:ln w="28575">
            <a:solidFill>
              <a:srgbClr val="004070"/>
            </a:solidFill>
          </a:ln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MODIFICATION of the materials after 1</a:t>
            </a:r>
            <a:r>
              <a:rPr lang="en-GB" sz="1200" b="1" baseline="30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</a:t>
            </a:r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round tests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55D9ED-7CBB-4851-BF90-E75667205EF1}"/>
              </a:ext>
            </a:extLst>
          </p:cNvPr>
          <p:cNvSpPr/>
          <p:nvPr/>
        </p:nvSpPr>
        <p:spPr>
          <a:xfrm>
            <a:off x="6670963" y="3642184"/>
            <a:ext cx="2182091" cy="276999"/>
          </a:xfrm>
          <a:prstGeom prst="rect">
            <a:avLst/>
          </a:prstGeom>
          <a:solidFill>
            <a:srgbClr val="92D050"/>
          </a:solidFill>
          <a:ln w="28575">
            <a:solidFill>
              <a:srgbClr val="004070"/>
            </a:solidFill>
          </a:ln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GB" sz="1200" b="1" baseline="30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nd</a:t>
            </a:r>
            <a:r>
              <a:rPr lang="en-GB" sz="1200" b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round of TESTS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4A9F6E5A-4EB0-46CA-A811-4EC0F75419B6}"/>
              </a:ext>
            </a:extLst>
          </p:cNvPr>
          <p:cNvSpPr/>
          <p:nvPr/>
        </p:nvSpPr>
        <p:spPr>
          <a:xfrm>
            <a:off x="8668060" y="2981574"/>
            <a:ext cx="365760" cy="89379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9F2E5799-E683-4177-A09E-F02B2FBF6F4D}"/>
              </a:ext>
            </a:extLst>
          </p:cNvPr>
          <p:cNvSpPr/>
          <p:nvPr/>
        </p:nvSpPr>
        <p:spPr>
          <a:xfrm rot="10800000" flipH="1">
            <a:off x="5811709" y="2908894"/>
            <a:ext cx="829415" cy="1010289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8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9CC0C-84AA-4B46-8C22-D9DE3E73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Besides focusing on research….</a:t>
            </a:r>
            <a:endParaRPr lang="en-I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15B3F8-DE36-4056-B1A5-216CB32B4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951" y="1292577"/>
            <a:ext cx="4083050" cy="306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1AEBE-9AC3-41D5-92C4-07EDB26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E5D99-1AE8-47B9-BFCB-82A501B9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C1C4-B275-AE4C-92F8-79C2C13C0B7A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671FC-A945-4C0D-A51A-B89B4FC15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3" y="1195165"/>
            <a:ext cx="3865612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095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36DC-5BE0-45E7-A749-58A60510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741"/>
            <a:ext cx="8229600" cy="857250"/>
          </a:xfrm>
        </p:spPr>
        <p:txBody>
          <a:bodyPr/>
          <a:lstStyle/>
          <a:p>
            <a:r>
              <a:rPr lang="en-GB"/>
              <a:t>STAKEHOLDER ENGAGEMENT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82E54-79CF-452A-81D5-47A755BBD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184DE-3039-48DB-BB6C-140E16B1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C1C4-B275-AE4C-92F8-79C2C13C0B7A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F0C42-FFFA-4844-987A-6026ACF86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002229"/>
            <a:ext cx="6615461" cy="33745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69013F-18F7-4640-9061-0D33BA51E42A}"/>
              </a:ext>
            </a:extLst>
          </p:cNvPr>
          <p:cNvSpPr/>
          <p:nvPr/>
        </p:nvSpPr>
        <p:spPr>
          <a:xfrm>
            <a:off x="457200" y="1002229"/>
            <a:ext cx="2409476" cy="1139065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12 ONLINE STAKEHOLDER PROMOTION EVENTS</a:t>
            </a:r>
            <a:endParaRPr lang="en-IE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953A9E-35C1-4821-ACB7-36A6D5E0C73E}"/>
              </a:ext>
            </a:extLst>
          </p:cNvPr>
          <p:cNvSpPr/>
          <p:nvPr/>
        </p:nvSpPr>
        <p:spPr>
          <a:xfrm>
            <a:off x="5068185" y="1002229"/>
            <a:ext cx="2715337" cy="1139065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September 2020 – January 2021</a:t>
            </a:r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CA537C-447C-45E9-9D30-D99F03DE7458}"/>
              </a:ext>
            </a:extLst>
          </p:cNvPr>
          <p:cNvSpPr/>
          <p:nvPr/>
        </p:nvSpPr>
        <p:spPr>
          <a:xfrm>
            <a:off x="1033463" y="4218254"/>
            <a:ext cx="6615460" cy="1654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4C78C4-C79C-4526-9432-3E9DA4FDF4AE}"/>
              </a:ext>
            </a:extLst>
          </p:cNvPr>
          <p:cNvSpPr/>
          <p:nvPr/>
        </p:nvSpPr>
        <p:spPr>
          <a:xfrm>
            <a:off x="3004614" y="3244631"/>
            <a:ext cx="2409476" cy="1139065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PROMOTE PROJECT</a:t>
            </a:r>
          </a:p>
          <a:p>
            <a:pPr algn="ctr"/>
            <a:r>
              <a:rPr lang="en-GB"/>
              <a:t>CLUSTER stakeholders</a:t>
            </a:r>
          </a:p>
          <a:p>
            <a:pPr algn="ctr"/>
            <a:r>
              <a:rPr lang="en-GB"/>
              <a:t>FUTURE INVOLMENT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890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FB4C9-B6FF-48CC-AB1A-AA7109A1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606"/>
            <a:ext cx="8229600" cy="857250"/>
          </a:xfrm>
        </p:spPr>
        <p:txBody>
          <a:bodyPr/>
          <a:lstStyle/>
          <a:p>
            <a:r>
              <a:rPr lang="en-GB"/>
              <a:t>NETWORKS</a:t>
            </a:r>
            <a:endParaRPr lang="en-I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9A9880-572F-4B94-8E91-C4E61FA8F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804" y="2262397"/>
            <a:ext cx="3781077" cy="212685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5E853-C889-45AA-B7BC-2EEEA58E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58A10-74A8-4CE6-A339-8F8C7777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C1C4-B275-AE4C-92F8-79C2C13C0B7A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6B766-42DA-4771-A265-691D0AF4E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78387"/>
            <a:ext cx="4184881" cy="2353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271B20-97E6-43B1-B304-1542B67A7140}"/>
              </a:ext>
            </a:extLst>
          </p:cNvPr>
          <p:cNvSpPr txBox="1"/>
          <p:nvPr/>
        </p:nvSpPr>
        <p:spPr>
          <a:xfrm>
            <a:off x="5643945" y="1062068"/>
            <a:ext cx="2173800" cy="1200329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>
                <a:solidFill>
                  <a:srgbClr val="92D050"/>
                </a:solidFill>
              </a:rPr>
              <a:t>Connect cities </a:t>
            </a:r>
          </a:p>
          <a:p>
            <a:r>
              <a:rPr lang="en-GB" b="1">
                <a:solidFill>
                  <a:srgbClr val="92D050"/>
                </a:solidFill>
              </a:rPr>
              <a:t>Preparing events</a:t>
            </a:r>
          </a:p>
          <a:p>
            <a:r>
              <a:rPr lang="en-GB" b="1">
                <a:solidFill>
                  <a:srgbClr val="92D050"/>
                </a:solidFill>
              </a:rPr>
              <a:t>Exchange experience</a:t>
            </a:r>
          </a:p>
          <a:p>
            <a:r>
              <a:rPr lang="en-GB" b="1">
                <a:solidFill>
                  <a:srgbClr val="92D050"/>
                </a:solidFill>
              </a:rPr>
              <a:t>Offer solutions</a:t>
            </a:r>
            <a:endParaRPr lang="en-IE" b="1">
              <a:solidFill>
                <a:srgbClr val="92D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9303F-8927-4509-AECE-D71E79D50AFC}"/>
              </a:ext>
            </a:extLst>
          </p:cNvPr>
          <p:cNvSpPr txBox="1"/>
          <p:nvPr/>
        </p:nvSpPr>
        <p:spPr>
          <a:xfrm>
            <a:off x="1319597" y="3232382"/>
            <a:ext cx="2889830" cy="120032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>
                <a:solidFill>
                  <a:schemeClr val="tx2"/>
                </a:solidFill>
              </a:rPr>
              <a:t>LinkedIn: over 330 members</a:t>
            </a:r>
          </a:p>
          <a:p>
            <a:r>
              <a:rPr lang="en-GB" b="1">
                <a:solidFill>
                  <a:schemeClr val="tx2"/>
                </a:solidFill>
              </a:rPr>
              <a:t>Preparing events</a:t>
            </a:r>
          </a:p>
          <a:p>
            <a:r>
              <a:rPr lang="en-GB" b="1">
                <a:solidFill>
                  <a:schemeClr val="tx2"/>
                </a:solidFill>
              </a:rPr>
              <a:t>Foster communication</a:t>
            </a:r>
          </a:p>
          <a:p>
            <a:r>
              <a:rPr lang="en-GB" b="1">
                <a:solidFill>
                  <a:schemeClr val="tx2"/>
                </a:solidFill>
              </a:rPr>
              <a:t>Share experience</a:t>
            </a:r>
            <a:endParaRPr lang="en-IE" b="1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1C94CC-5B2C-4150-A60F-92D1FAE3650C}"/>
              </a:ext>
            </a:extLst>
          </p:cNvPr>
          <p:cNvSpPr/>
          <p:nvPr/>
        </p:nvSpPr>
        <p:spPr>
          <a:xfrm>
            <a:off x="3587244" y="521770"/>
            <a:ext cx="138856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2"/>
                </a:solidFill>
              </a:rPr>
              <a:t>3nd event 17</a:t>
            </a:r>
            <a:r>
              <a:rPr lang="en-GB" sz="1200" baseline="30000">
                <a:solidFill>
                  <a:schemeClr val="tx2"/>
                </a:solidFill>
              </a:rPr>
              <a:t>th</a:t>
            </a:r>
            <a:r>
              <a:rPr lang="en-GB" sz="1200">
                <a:solidFill>
                  <a:schemeClr val="tx2"/>
                </a:solidFill>
              </a:rPr>
              <a:t> of February </a:t>
            </a:r>
            <a:endParaRPr lang="en-IE" sz="1200">
              <a:solidFill>
                <a:schemeClr val="tx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513371-F87F-48D4-8537-BA1DAAFE41D3}"/>
              </a:ext>
            </a:extLst>
          </p:cNvPr>
          <p:cNvSpPr/>
          <p:nvPr/>
        </p:nvSpPr>
        <p:spPr>
          <a:xfrm>
            <a:off x="7450640" y="757268"/>
            <a:ext cx="1388560" cy="914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2"/>
                </a:solidFill>
              </a:rPr>
              <a:t>1</a:t>
            </a:r>
            <a:r>
              <a:rPr lang="en-GB" sz="1200" baseline="30000">
                <a:solidFill>
                  <a:schemeClr val="tx2"/>
                </a:solidFill>
              </a:rPr>
              <a:t>st</a:t>
            </a:r>
            <a:r>
              <a:rPr lang="en-GB" sz="1200">
                <a:solidFill>
                  <a:schemeClr val="tx2"/>
                </a:solidFill>
              </a:rPr>
              <a:t> WORKSHOP24</a:t>
            </a:r>
            <a:r>
              <a:rPr lang="en-GB" sz="1200" baseline="30000">
                <a:solidFill>
                  <a:schemeClr val="tx2"/>
                </a:solidFill>
              </a:rPr>
              <a:t>th</a:t>
            </a:r>
            <a:r>
              <a:rPr lang="en-GB" sz="1200">
                <a:solidFill>
                  <a:schemeClr val="tx2"/>
                </a:solidFill>
              </a:rPr>
              <a:t> of February</a:t>
            </a:r>
            <a:endParaRPr lang="en-IE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71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8" b="32617"/>
          <a:stretch/>
        </p:blipFill>
        <p:spPr>
          <a:xfrm>
            <a:off x="1980" y="516466"/>
            <a:ext cx="9140040" cy="3107268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45014" y="3245044"/>
            <a:ext cx="4397006" cy="379320"/>
          </a:xfrm>
        </p:spPr>
        <p:txBody>
          <a:bodyPr>
            <a:normAutofit/>
          </a:bodyPr>
          <a:lstStyle/>
          <a:p>
            <a:r>
              <a:rPr lang="de-DE" sz="16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…… THANK YOU FOR YOUR ATTENTION!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0A825784-6022-42DB-AE49-25D97E55C941}"/>
              </a:ext>
            </a:extLst>
          </p:cNvPr>
          <p:cNvSpPr txBox="1">
            <a:spLocks/>
          </p:cNvSpPr>
          <p:nvPr/>
        </p:nvSpPr>
        <p:spPr>
          <a:xfrm>
            <a:off x="198599" y="516466"/>
            <a:ext cx="5486400" cy="379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THANK YOU FOR ENGAGING WITH US…..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561ECE6-EA8A-430E-9497-B4A134260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" y="2177814"/>
            <a:ext cx="3875475" cy="1446550"/>
          </a:xfrm>
          <a:prstGeom prst="rect">
            <a:avLst/>
          </a:prstGeom>
          <a:solidFill>
            <a:schemeClr val="accent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HAMBURG UNIVERSITY OF APPLIED SCIENCES</a:t>
            </a:r>
            <a:endParaRPr lang="en-IE" altLang="en-US" sz="110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Research + Transfer Centre „Sustainability &amp; Climate Change Management“ (FTZ-NK)</a:t>
            </a:r>
            <a:br>
              <a:rPr kumimoji="0" lang="en-IE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</a:br>
            <a:r>
              <a:rPr kumimoji="0" lang="en-IE" altLang="en-US" sz="11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Ulmenliet</a:t>
            </a:r>
            <a:r>
              <a:rPr kumimoji="0" lang="en-IE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20 / 21033 Hamburg / Germany</a:t>
            </a:r>
            <a:endParaRPr kumimoji="0" lang="de-DE" altLang="en-U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 +49 40 428 75 6362 (Mon - </a:t>
            </a:r>
            <a:r>
              <a:rPr kumimoji="0" lang="de-DE" altLang="en-US" sz="11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Fri</a:t>
            </a:r>
            <a:r>
              <a:rPr kumimoji="0" lang="de-DE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8AM-3PM)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100">
                <a:solidFill>
                  <a:srgbClr val="000000"/>
                </a:solidFill>
              </a:rPr>
              <a:t>Email: </a:t>
            </a:r>
            <a:r>
              <a:rPr lang="de-DE" altLang="en-US" sz="1100">
                <a:solidFill>
                  <a:srgbClr val="000000"/>
                </a:solidFill>
                <a:hlinkClick r:id="rId3"/>
              </a:rPr>
              <a:t>bioplastics@ls.haw-hamburg.de</a:t>
            </a:r>
            <a:endParaRPr lang="de-DE" altLang="en-US" sz="1100">
              <a:solidFill>
                <a:srgbClr val="000000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100">
                <a:solidFill>
                  <a:srgbClr val="002060"/>
                </a:solidFill>
              </a:rPr>
              <a:t>Website: </a:t>
            </a:r>
            <a:r>
              <a:rPr lang="en-GB" sz="1100">
                <a:solidFill>
                  <a:prstClr val="black"/>
                </a:solidFill>
                <a:hlinkClick r:id="rId4"/>
              </a:rPr>
              <a:t>https://bioplasticseurope.eu/</a:t>
            </a:r>
            <a:endParaRPr kumimoji="0" lang="de-DE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0A1141-CFAE-47F4-AAC5-FE1E49228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39" y="3752032"/>
            <a:ext cx="2264296" cy="691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BF3118-837D-4BD3-9D65-8727108A8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149" y="3820348"/>
            <a:ext cx="2454360" cy="6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11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1259798"/>
            <a:ext cx="1939682" cy="1333192"/>
          </a:xfrm>
          <a:prstGeom prst="rect">
            <a:avLst/>
          </a:prstGeom>
        </p:spPr>
      </p:pic>
      <p:pic>
        <p:nvPicPr>
          <p:cNvPr id="5" name="Picture 4" descr="A close up of a metal fence&#10;&#10;Description automatically generated">
            <a:extLst>
              <a:ext uri="{FF2B5EF4-FFF2-40B4-BE49-F238E27FC236}">
                <a16:creationId xmlns:a16="http://schemas.microsoft.com/office/drawing/2014/main" id="{D96F1425-B880-AF4C-AF86-EE9A3D98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934323" y="1188325"/>
            <a:ext cx="7201638" cy="3960025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839138" y="-2159"/>
            <a:ext cx="7296826" cy="518642"/>
          </a:xfrm>
          <a:prstGeom prst="rect">
            <a:avLst/>
          </a:prstGeom>
          <a:noFill/>
        </p:spPr>
      </p:pic>
      <p:pic>
        <p:nvPicPr>
          <p:cNvPr id="10" name="Grafik 36">
            <a:extLst>
              <a:ext uri="{FF2B5EF4-FFF2-40B4-BE49-F238E27FC236}">
                <a16:creationId xmlns:a16="http://schemas.microsoft.com/office/drawing/2014/main" id="{E43666D8-EC3B-B84B-8FF7-9BEB31FB7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2" b="53946"/>
          <a:stretch/>
        </p:blipFill>
        <p:spPr>
          <a:xfrm>
            <a:off x="1990381" y="529810"/>
            <a:ext cx="7145582" cy="11161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654"/>
            <a:ext cx="1939682" cy="131628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-16286"/>
            <a:ext cx="1931645" cy="12893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2592990"/>
            <a:ext cx="1939681" cy="1271176"/>
          </a:xfrm>
          <a:prstGeom prst="rect">
            <a:avLst/>
          </a:prstGeom>
        </p:spPr>
      </p:pic>
      <p:sp>
        <p:nvSpPr>
          <p:cNvPr id="11" name="Rechteck 16">
            <a:extLst>
              <a:ext uri="{FF2B5EF4-FFF2-40B4-BE49-F238E27FC236}">
                <a16:creationId xmlns:a16="http://schemas.microsoft.com/office/drawing/2014/main" id="{E0FE2B33-4C01-5C4A-AD75-0A2CDD26721E}"/>
              </a:ext>
            </a:extLst>
          </p:cNvPr>
          <p:cNvSpPr/>
          <p:nvPr/>
        </p:nvSpPr>
        <p:spPr>
          <a:xfrm>
            <a:off x="1934325" y="-16286"/>
            <a:ext cx="56057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Grafik 36">
            <a:extLst>
              <a:ext uri="{FF2B5EF4-FFF2-40B4-BE49-F238E27FC236}">
                <a16:creationId xmlns:a16="http://schemas.microsoft.com/office/drawing/2014/main" id="{153379FF-6F8B-4D44-9AAC-2800ED6B5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1" r="58904" b="171"/>
          <a:stretch/>
        </p:blipFill>
        <p:spPr>
          <a:xfrm>
            <a:off x="2011483" y="1653915"/>
            <a:ext cx="7119710" cy="119592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FFC978-BC63-2046-9ACB-9EA7CDECE116}"/>
              </a:ext>
            </a:extLst>
          </p:cNvPr>
          <p:cNvSpPr/>
          <p:nvPr/>
        </p:nvSpPr>
        <p:spPr>
          <a:xfrm>
            <a:off x="3232385" y="40564"/>
            <a:ext cx="451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>
                <a:solidFill>
                  <a:schemeClr val="bg1"/>
                </a:solidFill>
              </a:rPr>
              <a:t>European Bioplastics Research Network</a:t>
            </a:r>
          </a:p>
        </p:txBody>
      </p:sp>
      <p:sp>
        <p:nvSpPr>
          <p:cNvPr id="16" name="Textfeld 10">
            <a:extLst>
              <a:ext uri="{FF2B5EF4-FFF2-40B4-BE49-F238E27FC236}">
                <a16:creationId xmlns:a16="http://schemas.microsoft.com/office/drawing/2014/main" id="{E0B0D43A-9A13-6E4A-BC89-04E17C020337}"/>
              </a:ext>
            </a:extLst>
          </p:cNvPr>
          <p:cNvSpPr txBox="1"/>
          <p:nvPr/>
        </p:nvSpPr>
        <p:spPr>
          <a:xfrm>
            <a:off x="1934323" y="1826736"/>
            <a:ext cx="72016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Rechteck 11">
            <a:extLst>
              <a:ext uri="{FF2B5EF4-FFF2-40B4-BE49-F238E27FC236}">
                <a16:creationId xmlns:a16="http://schemas.microsoft.com/office/drawing/2014/main" id="{00271CA4-DFAE-994C-A611-E7C59E164C9D}"/>
              </a:ext>
            </a:extLst>
          </p:cNvPr>
          <p:cNvSpPr/>
          <p:nvPr/>
        </p:nvSpPr>
        <p:spPr>
          <a:xfrm>
            <a:off x="2011483" y="1645519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64D43196-24C6-514C-B90D-2A128CB34BBE}"/>
              </a:ext>
            </a:extLst>
          </p:cNvPr>
          <p:cNvSpPr/>
          <p:nvPr/>
        </p:nvSpPr>
        <p:spPr>
          <a:xfrm>
            <a:off x="2006541" y="515270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D59C9401-7FDC-4028-BEAE-30106D2642F8}"/>
              </a:ext>
            </a:extLst>
          </p:cNvPr>
          <p:cNvSpPr txBox="1"/>
          <p:nvPr/>
        </p:nvSpPr>
        <p:spPr>
          <a:xfrm>
            <a:off x="2214876" y="1816345"/>
            <a:ext cx="361677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NEXT SPEAKER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Athanassia</a:t>
            </a:r>
            <a:r>
              <a:rPr lang="en-US" sz="2400" b="1" dirty="0">
                <a:solidFill>
                  <a:schemeClr val="bg1"/>
                </a:solidFill>
              </a:rPr>
              <a:t> </a:t>
            </a:r>
            <a:r>
              <a:rPr lang="en-US" sz="2400" b="1" dirty="0" err="1">
                <a:solidFill>
                  <a:schemeClr val="bg1"/>
                </a:solidFill>
              </a:rPr>
              <a:t>Athanassiou</a:t>
            </a:r>
            <a:endParaRPr lang="en-GB" sz="2400" b="1" dirty="0" err="1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 descr="A picture containing clothing, person&#10;&#10;Description automatically generated">
            <a:extLst>
              <a:ext uri="{FF2B5EF4-FFF2-40B4-BE49-F238E27FC236}">
                <a16:creationId xmlns:a16="http://schemas.microsoft.com/office/drawing/2014/main" id="{40888DBE-AEB8-4A6E-B99A-74AC7FA41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652" y="1742178"/>
            <a:ext cx="1905000" cy="190500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7AE57904-EBA2-46B0-B72C-EE6D9FC3B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9557" y="1763199"/>
            <a:ext cx="1646694" cy="494595"/>
          </a:xfrm>
          <a:prstGeom prst="rect">
            <a:avLst/>
          </a:prstGeom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84CB2B-DF4F-46CB-B7D9-78BE6411DF54}"/>
              </a:ext>
            </a:extLst>
          </p:cNvPr>
          <p:cNvSpPr txBox="1"/>
          <p:nvPr/>
        </p:nvSpPr>
        <p:spPr>
          <a:xfrm>
            <a:off x="8139352" y="2416509"/>
            <a:ext cx="650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Italy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5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1259798"/>
            <a:ext cx="1939682" cy="1333192"/>
          </a:xfrm>
          <a:prstGeom prst="rect">
            <a:avLst/>
          </a:prstGeom>
        </p:spPr>
      </p:pic>
      <p:pic>
        <p:nvPicPr>
          <p:cNvPr id="5" name="Picture 4" descr="A close up of a metal fence&#10;&#10;Description automatically generated">
            <a:extLst>
              <a:ext uri="{FF2B5EF4-FFF2-40B4-BE49-F238E27FC236}">
                <a16:creationId xmlns:a16="http://schemas.microsoft.com/office/drawing/2014/main" id="{D96F1425-B880-AF4C-AF86-EE9A3D98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934324" y="1183477"/>
            <a:ext cx="7201638" cy="3960025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839138" y="-2159"/>
            <a:ext cx="7296826" cy="518642"/>
          </a:xfrm>
          <a:prstGeom prst="rect">
            <a:avLst/>
          </a:prstGeom>
          <a:noFill/>
        </p:spPr>
      </p:pic>
      <p:pic>
        <p:nvPicPr>
          <p:cNvPr id="10" name="Grafik 36">
            <a:extLst>
              <a:ext uri="{FF2B5EF4-FFF2-40B4-BE49-F238E27FC236}">
                <a16:creationId xmlns:a16="http://schemas.microsoft.com/office/drawing/2014/main" id="{E43666D8-EC3B-B84B-8FF7-9BEB31FB7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2" b="53946"/>
          <a:stretch/>
        </p:blipFill>
        <p:spPr>
          <a:xfrm>
            <a:off x="1990381" y="529810"/>
            <a:ext cx="7145582" cy="11161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654"/>
            <a:ext cx="1939682" cy="131628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-16286"/>
            <a:ext cx="1931645" cy="12893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2592990"/>
            <a:ext cx="1939681" cy="1271176"/>
          </a:xfrm>
          <a:prstGeom prst="rect">
            <a:avLst/>
          </a:prstGeom>
        </p:spPr>
      </p:pic>
      <p:sp>
        <p:nvSpPr>
          <p:cNvPr id="11" name="Rechteck 16">
            <a:extLst>
              <a:ext uri="{FF2B5EF4-FFF2-40B4-BE49-F238E27FC236}">
                <a16:creationId xmlns:a16="http://schemas.microsoft.com/office/drawing/2014/main" id="{E0FE2B33-4C01-5C4A-AD75-0A2CDD26721E}"/>
              </a:ext>
            </a:extLst>
          </p:cNvPr>
          <p:cNvSpPr/>
          <p:nvPr/>
        </p:nvSpPr>
        <p:spPr>
          <a:xfrm>
            <a:off x="1934325" y="-16286"/>
            <a:ext cx="56057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Grafik 36">
            <a:extLst>
              <a:ext uri="{FF2B5EF4-FFF2-40B4-BE49-F238E27FC236}">
                <a16:creationId xmlns:a16="http://schemas.microsoft.com/office/drawing/2014/main" id="{153379FF-6F8B-4D44-9AAC-2800ED6B5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1" r="58904" b="171"/>
          <a:stretch/>
        </p:blipFill>
        <p:spPr>
          <a:xfrm>
            <a:off x="2011483" y="1653915"/>
            <a:ext cx="7119710" cy="119592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FFC978-BC63-2046-9ACB-9EA7CDECE116}"/>
              </a:ext>
            </a:extLst>
          </p:cNvPr>
          <p:cNvSpPr/>
          <p:nvPr/>
        </p:nvSpPr>
        <p:spPr>
          <a:xfrm>
            <a:off x="3232385" y="40564"/>
            <a:ext cx="451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>
                <a:solidFill>
                  <a:schemeClr val="bg1"/>
                </a:solidFill>
              </a:rPr>
              <a:t>European Bioplastics Research Network</a:t>
            </a:r>
          </a:p>
        </p:txBody>
      </p:sp>
      <p:sp>
        <p:nvSpPr>
          <p:cNvPr id="16" name="Textfeld 10">
            <a:extLst>
              <a:ext uri="{FF2B5EF4-FFF2-40B4-BE49-F238E27FC236}">
                <a16:creationId xmlns:a16="http://schemas.microsoft.com/office/drawing/2014/main" id="{E0B0D43A-9A13-6E4A-BC89-04E17C020337}"/>
              </a:ext>
            </a:extLst>
          </p:cNvPr>
          <p:cNvSpPr txBox="1"/>
          <p:nvPr/>
        </p:nvSpPr>
        <p:spPr>
          <a:xfrm>
            <a:off x="1934323" y="1826736"/>
            <a:ext cx="72016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Rechteck 11">
            <a:extLst>
              <a:ext uri="{FF2B5EF4-FFF2-40B4-BE49-F238E27FC236}">
                <a16:creationId xmlns:a16="http://schemas.microsoft.com/office/drawing/2014/main" id="{00271CA4-DFAE-994C-A611-E7C59E164C9D}"/>
              </a:ext>
            </a:extLst>
          </p:cNvPr>
          <p:cNvSpPr/>
          <p:nvPr/>
        </p:nvSpPr>
        <p:spPr>
          <a:xfrm>
            <a:off x="2011483" y="1645519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64D43196-24C6-514C-B90D-2A128CB34BBE}"/>
              </a:ext>
            </a:extLst>
          </p:cNvPr>
          <p:cNvSpPr/>
          <p:nvPr/>
        </p:nvSpPr>
        <p:spPr>
          <a:xfrm>
            <a:off x="2006541" y="515270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D59C9401-7FDC-4028-BEAE-30106D2642F8}"/>
              </a:ext>
            </a:extLst>
          </p:cNvPr>
          <p:cNvSpPr txBox="1"/>
          <p:nvPr/>
        </p:nvSpPr>
        <p:spPr>
          <a:xfrm>
            <a:off x="2214876" y="1816345"/>
            <a:ext cx="361677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NEXT SPEAKER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Oliver Buchholz</a:t>
            </a: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EEDD0E21-B1AE-489F-94E8-D2771BCD4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764" y="1724891"/>
            <a:ext cx="1582882" cy="2379519"/>
          </a:xfrm>
          <a:prstGeom prst="rect">
            <a:avLst/>
          </a:prstGeom>
        </p:spPr>
      </p:pic>
      <p:pic>
        <p:nvPicPr>
          <p:cNvPr id="17" name="Picture 6" descr="Image result for european bioplastics logo">
            <a:extLst>
              <a:ext uri="{FF2B5EF4-FFF2-40B4-BE49-F238E27FC236}">
                <a16:creationId xmlns:a16="http://schemas.microsoft.com/office/drawing/2014/main" id="{71A4312D-7E1A-4D60-BE1D-D226FBD7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98" y="1705799"/>
            <a:ext cx="961390" cy="57683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C21F3A-00EE-426C-9E5E-33FB28666252}"/>
              </a:ext>
            </a:extLst>
          </p:cNvPr>
          <p:cNvSpPr txBox="1"/>
          <p:nvPr/>
        </p:nvSpPr>
        <p:spPr>
          <a:xfrm>
            <a:off x="7752026" y="2371816"/>
            <a:ext cx="1159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Germany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8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21041" y="2113407"/>
            <a:ext cx="4658678" cy="4353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050" b="1" spc="-15">
                <a:solidFill>
                  <a:srgbClr val="898989"/>
                </a:solidFill>
                <a:latin typeface="Arial"/>
                <a:cs typeface="Arial"/>
              </a:rPr>
              <a:t>Oliver </a:t>
            </a:r>
            <a:r>
              <a:rPr sz="1050" b="1" spc="-11">
                <a:solidFill>
                  <a:srgbClr val="898989"/>
                </a:solidFill>
                <a:latin typeface="Arial"/>
                <a:cs typeface="Arial"/>
              </a:rPr>
              <a:t>Buchholz, </a:t>
            </a:r>
            <a:r>
              <a:rPr sz="1050" b="1" spc="-8">
                <a:solidFill>
                  <a:srgbClr val="898989"/>
                </a:solidFill>
                <a:latin typeface="Arial"/>
                <a:cs typeface="Arial"/>
              </a:rPr>
              <a:t>Communications </a:t>
            </a:r>
            <a:r>
              <a:rPr sz="1050" b="1" spc="-4">
                <a:solidFill>
                  <a:srgbClr val="898989"/>
                </a:solidFill>
                <a:latin typeface="Arial"/>
                <a:cs typeface="Arial"/>
              </a:rPr>
              <a:t>Manager, </a:t>
            </a:r>
            <a:r>
              <a:rPr sz="1050" b="1" spc="-11">
                <a:solidFill>
                  <a:srgbClr val="898989"/>
                </a:solidFill>
                <a:latin typeface="Arial"/>
                <a:cs typeface="Arial"/>
              </a:rPr>
              <a:t>European Bioplastics</a:t>
            </a:r>
            <a:r>
              <a:rPr sz="1050" b="1" spc="9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1050" b="1" spc="-19">
                <a:solidFill>
                  <a:srgbClr val="898989"/>
                </a:solidFill>
                <a:latin typeface="Arial"/>
                <a:cs typeface="Arial"/>
              </a:rPr>
              <a:t>(EUBP)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754"/>
              </a:spcBef>
            </a:pPr>
            <a:r>
              <a:rPr sz="1050" spc="4">
                <a:solidFill>
                  <a:srgbClr val="898989"/>
                </a:solidFill>
                <a:latin typeface="Arial"/>
                <a:cs typeface="Arial"/>
              </a:rPr>
              <a:t>3rd </a:t>
            </a:r>
            <a:r>
              <a:rPr sz="1050" spc="-23">
                <a:solidFill>
                  <a:srgbClr val="898989"/>
                </a:solidFill>
                <a:latin typeface="Arial"/>
                <a:cs typeface="Arial"/>
              </a:rPr>
              <a:t>EBRN </a:t>
            </a:r>
            <a:r>
              <a:rPr sz="1050" spc="-11">
                <a:solidFill>
                  <a:srgbClr val="898989"/>
                </a:solidFill>
                <a:latin typeface="Arial"/>
                <a:cs typeface="Arial"/>
              </a:rPr>
              <a:t>Event </a:t>
            </a:r>
            <a:r>
              <a:rPr sz="1050" spc="-41">
                <a:solidFill>
                  <a:srgbClr val="898989"/>
                </a:solidFill>
                <a:latin typeface="Arial"/>
                <a:cs typeface="Arial"/>
              </a:rPr>
              <a:t>| </a:t>
            </a:r>
            <a:r>
              <a:rPr sz="1050" spc="-4">
                <a:solidFill>
                  <a:srgbClr val="898989"/>
                </a:solidFill>
                <a:latin typeface="Arial"/>
                <a:cs typeface="Arial"/>
              </a:rPr>
              <a:t>17 </a:t>
            </a:r>
            <a:r>
              <a:rPr sz="1050" spc="-11">
                <a:solidFill>
                  <a:srgbClr val="898989"/>
                </a:solidFill>
                <a:latin typeface="Arial"/>
                <a:cs typeface="Arial"/>
              </a:rPr>
              <a:t>February </a:t>
            </a:r>
            <a:r>
              <a:rPr sz="1050" spc="-4">
                <a:solidFill>
                  <a:srgbClr val="898989"/>
                </a:solidFill>
                <a:latin typeface="Arial"/>
                <a:cs typeface="Arial"/>
              </a:rPr>
              <a:t>2021 </a:t>
            </a:r>
            <a:r>
              <a:rPr sz="1050" spc="-41">
                <a:solidFill>
                  <a:srgbClr val="898989"/>
                </a:solidFill>
                <a:latin typeface="Arial"/>
                <a:cs typeface="Arial"/>
              </a:rPr>
              <a:t>|</a:t>
            </a:r>
            <a:r>
              <a:rPr sz="1050" spc="64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1050" spc="-11">
                <a:solidFill>
                  <a:srgbClr val="898989"/>
                </a:solidFill>
                <a:latin typeface="Arial"/>
                <a:cs typeface="Arial"/>
              </a:rPr>
              <a:t>Online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1041" y="1208913"/>
            <a:ext cx="4969193" cy="8534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4"/>
              <a:t>Market-related</a:t>
            </a:r>
            <a:r>
              <a:rPr sz="2700" spc="-4"/>
              <a:t> </a:t>
            </a:r>
            <a:r>
              <a:rPr sz="2700" spc="-15"/>
              <a:t>challenges</a:t>
            </a:r>
            <a:endParaRPr sz="2700"/>
          </a:p>
          <a:p>
            <a:pPr marL="9525">
              <a:spcBef>
                <a:spcPts val="53"/>
              </a:spcBef>
            </a:pPr>
            <a:r>
              <a:rPr sz="2700" spc="71"/>
              <a:t>to </a:t>
            </a:r>
            <a:r>
              <a:rPr sz="2700" spc="30"/>
              <a:t>bio-based </a:t>
            </a:r>
            <a:r>
              <a:rPr sz="2700" spc="8"/>
              <a:t>plastics</a:t>
            </a:r>
            <a:r>
              <a:rPr sz="2700" spc="-116"/>
              <a:t> </a:t>
            </a:r>
            <a:r>
              <a:rPr sz="2700" spc="41"/>
              <a:t>production</a:t>
            </a:r>
            <a:endParaRPr sz="2700"/>
          </a:p>
        </p:txBody>
      </p:sp>
      <p:sp>
        <p:nvSpPr>
          <p:cNvPr id="5" name="object 5"/>
          <p:cNvSpPr/>
          <p:nvPr/>
        </p:nvSpPr>
        <p:spPr>
          <a:xfrm>
            <a:off x="1143000" y="2816351"/>
            <a:ext cx="6858000" cy="2327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0013" y="2498217"/>
            <a:ext cx="6858000" cy="3558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2250">
                <a:solidFill>
                  <a:srgbClr val="BFBD00"/>
                </a:solidFill>
                <a:latin typeface="Arial"/>
                <a:cs typeface="Arial"/>
              </a:rPr>
              <a:t>………………………………………................................</a:t>
            </a:r>
            <a:endParaRPr sz="22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72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491F-C9E4-E94A-8250-3EA50085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7A643-252D-2742-BB14-BF63D0E49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A4A60-0BFF-924C-BFCD-917BCB90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15EF3-29F5-F84E-A68E-FD62086E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C1C4-B275-AE4C-92F8-79C2C13C0B7A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AC5CF6-CD65-F141-AEFD-328AE5CB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63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56109" y="1413621"/>
            <a:ext cx="624069" cy="384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00" y="1004888"/>
            <a:ext cx="6830854" cy="327660"/>
          </a:xfrm>
          <a:custGeom>
            <a:avLst/>
            <a:gdLst/>
            <a:ahLst/>
            <a:cxnLst/>
            <a:rect l="l" t="t" r="r" b="b"/>
            <a:pathLst>
              <a:path w="9107805" h="436880">
                <a:moveTo>
                  <a:pt x="0" y="436562"/>
                </a:moveTo>
                <a:lnTo>
                  <a:pt x="0" y="0"/>
                </a:lnTo>
                <a:lnTo>
                  <a:pt x="9107487" y="0"/>
                </a:lnTo>
                <a:lnTo>
                  <a:pt x="9107487" y="436562"/>
                </a:lnTo>
                <a:lnTo>
                  <a:pt x="0" y="436562"/>
                </a:lnTo>
                <a:close/>
              </a:path>
            </a:pathLst>
          </a:custGeom>
          <a:solidFill>
            <a:srgbClr val="C0C0C0">
              <a:alpha val="4744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3000" y="1832372"/>
            <a:ext cx="6858000" cy="327660"/>
          </a:xfrm>
          <a:custGeom>
            <a:avLst/>
            <a:gdLst/>
            <a:ahLst/>
            <a:cxnLst/>
            <a:rect l="l" t="t" r="r" b="b"/>
            <a:pathLst>
              <a:path w="9144000" h="436880">
                <a:moveTo>
                  <a:pt x="0" y="0"/>
                </a:moveTo>
                <a:lnTo>
                  <a:pt x="9144000" y="0"/>
                </a:lnTo>
                <a:lnTo>
                  <a:pt x="9144000" y="436562"/>
                </a:lnTo>
                <a:lnTo>
                  <a:pt x="0" y="436562"/>
                </a:lnTo>
                <a:lnTo>
                  <a:pt x="0" y="0"/>
                </a:lnTo>
                <a:close/>
              </a:path>
            </a:pathLst>
          </a:custGeom>
          <a:solidFill>
            <a:srgbClr val="C0C0C0">
              <a:alpha val="4744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3000" y="2770584"/>
            <a:ext cx="6858000" cy="327660"/>
          </a:xfrm>
          <a:custGeom>
            <a:avLst/>
            <a:gdLst/>
            <a:ahLst/>
            <a:cxnLst/>
            <a:rect l="l" t="t" r="r" b="b"/>
            <a:pathLst>
              <a:path w="9144000" h="436879">
                <a:moveTo>
                  <a:pt x="0" y="0"/>
                </a:moveTo>
                <a:lnTo>
                  <a:pt x="9144000" y="0"/>
                </a:lnTo>
                <a:lnTo>
                  <a:pt x="9144000" y="436561"/>
                </a:lnTo>
                <a:lnTo>
                  <a:pt x="0" y="436561"/>
                </a:lnTo>
                <a:lnTo>
                  <a:pt x="0" y="0"/>
                </a:lnTo>
                <a:close/>
              </a:path>
            </a:pathLst>
          </a:custGeom>
          <a:solidFill>
            <a:srgbClr val="C0C0C0">
              <a:alpha val="4744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3000" y="3759994"/>
            <a:ext cx="6858000" cy="327660"/>
          </a:xfrm>
          <a:custGeom>
            <a:avLst/>
            <a:gdLst/>
            <a:ahLst/>
            <a:cxnLst/>
            <a:rect l="l" t="t" r="r" b="b"/>
            <a:pathLst>
              <a:path w="9144000" h="436879">
                <a:moveTo>
                  <a:pt x="0" y="0"/>
                </a:moveTo>
                <a:lnTo>
                  <a:pt x="9144000" y="0"/>
                </a:lnTo>
                <a:lnTo>
                  <a:pt x="9144000" y="436562"/>
                </a:lnTo>
                <a:lnTo>
                  <a:pt x="0" y="436562"/>
                </a:lnTo>
                <a:lnTo>
                  <a:pt x="0" y="0"/>
                </a:lnTo>
                <a:close/>
              </a:path>
            </a:pathLst>
          </a:custGeom>
          <a:solidFill>
            <a:srgbClr val="C0C0C0">
              <a:alpha val="47448"/>
            </a:srgb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7440" y="1877186"/>
            <a:ext cx="2802731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Bioplastics </a:t>
            </a:r>
            <a:r>
              <a:rPr sz="1200">
                <a:solidFill>
                  <a:prstClr val="black"/>
                </a:solidFill>
                <a:latin typeface="Arial"/>
                <a:cs typeface="Arial"/>
              </a:rPr>
              <a:t>manufacturers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1200" spc="3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1">
                <a:solidFill>
                  <a:prstClr val="black"/>
                </a:solidFill>
                <a:latin typeface="Arial"/>
                <a:cs typeface="Arial"/>
              </a:rPr>
              <a:t>auxiliaries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7439" y="2796158"/>
            <a:ext cx="766763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Converters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7440" y="3822573"/>
            <a:ext cx="972026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Brand</a:t>
            </a:r>
            <a:r>
              <a:rPr sz="1200" spc="-4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owners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57266" y="3273552"/>
            <a:ext cx="473202" cy="304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8568" y="4245101"/>
            <a:ext cx="912114" cy="265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09237" y="651129"/>
            <a:ext cx="535828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8"/>
              <a:t>Members </a:t>
            </a:r>
            <a:r>
              <a:rPr spc="30"/>
              <a:t>of </a:t>
            </a:r>
            <a:r>
              <a:rPr spc="-19"/>
              <a:t>European </a:t>
            </a:r>
            <a:r>
              <a:rPr spc="11"/>
              <a:t>Bioplastics </a:t>
            </a:r>
            <a:r>
              <a:rPr spc="-101"/>
              <a:t>– </a:t>
            </a:r>
            <a:r>
              <a:rPr spc="-38"/>
              <a:t>The </a:t>
            </a:r>
            <a:r>
              <a:rPr spc="-30"/>
              <a:t>value</a:t>
            </a:r>
            <a:r>
              <a:rPr spc="38"/>
              <a:t> </a:t>
            </a:r>
            <a:r>
              <a:rPr spc="-15"/>
              <a:t>chain*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278990" y="5004435"/>
            <a:ext cx="1586865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prstClr val="black"/>
                </a:solidFill>
                <a:latin typeface="Arial"/>
                <a:cs typeface="Arial"/>
              </a:rPr>
              <a:t>*selection </a:t>
            </a:r>
            <a:r>
              <a:rPr sz="750" spc="11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750" spc="-11">
                <a:solidFill>
                  <a:prstClr val="black"/>
                </a:solidFill>
                <a:latin typeface="Arial"/>
                <a:cs typeface="Arial"/>
              </a:rPr>
              <a:t>EUBP </a:t>
            </a:r>
            <a:r>
              <a:rPr sz="750">
                <a:solidFill>
                  <a:prstClr val="black"/>
                </a:solidFill>
                <a:latin typeface="Arial"/>
                <a:cs typeface="Arial"/>
              </a:rPr>
              <a:t>members </a:t>
            </a:r>
            <a:r>
              <a:rPr sz="750" spc="-4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750" spc="-5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50" spc="-8">
                <a:solidFill>
                  <a:prstClr val="black"/>
                </a:solidFill>
                <a:latin typeface="Arial"/>
                <a:cs typeface="Arial"/>
              </a:rPr>
              <a:t>2021</a:t>
            </a:r>
            <a:endParaRPr sz="7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13533" y="2404872"/>
            <a:ext cx="1568195" cy="1668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40830" y="3218689"/>
            <a:ext cx="470916" cy="4457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70056" y="1049655"/>
            <a:ext cx="488441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tabLst>
                <a:tab pos="4055269" algn="l"/>
              </a:tabLst>
            </a:pPr>
            <a:r>
              <a:rPr sz="1200" spc="-8">
                <a:solidFill>
                  <a:prstClr val="black"/>
                </a:solidFill>
                <a:latin typeface="Arial"/>
                <a:cs typeface="Arial"/>
              </a:rPr>
              <a:t>Renewable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raw 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materials </a:t>
            </a:r>
            <a:r>
              <a:rPr sz="1200" spc="64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sz="1200" spc="3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9">
                <a:solidFill>
                  <a:prstClr val="black"/>
                </a:solidFill>
                <a:latin typeface="Arial"/>
                <a:cs typeface="Arial"/>
              </a:rPr>
              <a:t>Green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chemistry	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Certification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85316" y="1351025"/>
            <a:ext cx="811530" cy="486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41748" y="2354579"/>
            <a:ext cx="1216152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30453" y="2274570"/>
            <a:ext cx="811529" cy="4069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49424" y="2299717"/>
            <a:ext cx="756666" cy="3063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29114" y="3838575"/>
            <a:ext cx="661988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200" spc="-45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spc="-26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00" spc="-15">
                <a:solidFill>
                  <a:prstClr val="black"/>
                </a:solidFill>
                <a:latin typeface="Arial"/>
                <a:cs typeface="Arial"/>
              </a:rPr>
              <a:t>se</a:t>
            </a:r>
            <a:r>
              <a:rPr sz="1200" spc="-26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00" spc="-19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spc="41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h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71416" y="4197095"/>
            <a:ext cx="1243584" cy="4503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92179" y="2336387"/>
            <a:ext cx="1702164" cy="2893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93885" y="3234198"/>
            <a:ext cx="565493" cy="46486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52054" y="3189010"/>
            <a:ext cx="476716" cy="4786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45575" y="4645253"/>
            <a:ext cx="922268" cy="2340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91263" y="1496642"/>
            <a:ext cx="585788" cy="0"/>
          </a:xfrm>
          <a:custGeom>
            <a:avLst/>
            <a:gdLst/>
            <a:ahLst/>
            <a:cxnLst/>
            <a:rect l="l" t="t" r="r" b="b"/>
            <a:pathLst>
              <a:path w="781050">
                <a:moveTo>
                  <a:pt x="0" y="0"/>
                </a:moveTo>
                <a:lnTo>
                  <a:pt x="780800" y="0"/>
                </a:lnTo>
              </a:path>
            </a:pathLst>
          </a:custGeom>
          <a:ln w="72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394829" y="1375276"/>
            <a:ext cx="49784" cy="497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86922" y="1389291"/>
            <a:ext cx="50959" cy="62389"/>
          </a:xfrm>
          <a:custGeom>
            <a:avLst/>
            <a:gdLst/>
            <a:ahLst/>
            <a:cxnLst/>
            <a:rect l="l" t="t" r="r" b="b"/>
            <a:pathLst>
              <a:path w="67945" h="83185">
                <a:moveTo>
                  <a:pt x="42613" y="13825"/>
                </a:moveTo>
                <a:lnTo>
                  <a:pt x="24761" y="13825"/>
                </a:lnTo>
                <a:lnTo>
                  <a:pt x="24761" y="83176"/>
                </a:lnTo>
                <a:lnTo>
                  <a:pt x="42613" y="83176"/>
                </a:lnTo>
                <a:lnTo>
                  <a:pt x="42613" y="13825"/>
                </a:lnTo>
                <a:close/>
              </a:path>
              <a:path w="67945" h="83185">
                <a:moveTo>
                  <a:pt x="67379" y="0"/>
                </a:moveTo>
                <a:lnTo>
                  <a:pt x="0" y="0"/>
                </a:lnTo>
                <a:lnTo>
                  <a:pt x="0" y="13825"/>
                </a:lnTo>
                <a:lnTo>
                  <a:pt x="67379" y="13825"/>
                </a:lnTo>
                <a:lnTo>
                  <a:pt x="673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47735" y="1370287"/>
            <a:ext cx="54293" cy="82867"/>
          </a:xfrm>
          <a:custGeom>
            <a:avLst/>
            <a:gdLst/>
            <a:ahLst/>
            <a:cxnLst/>
            <a:rect l="l" t="t" r="r" b="b"/>
            <a:pathLst>
              <a:path w="72390" h="110489">
                <a:moveTo>
                  <a:pt x="51840" y="0"/>
                </a:moveTo>
                <a:lnTo>
                  <a:pt x="40090" y="0"/>
                </a:lnTo>
                <a:lnTo>
                  <a:pt x="40090" y="13704"/>
                </a:lnTo>
                <a:lnTo>
                  <a:pt x="51840" y="13704"/>
                </a:lnTo>
                <a:lnTo>
                  <a:pt x="51840" y="0"/>
                </a:lnTo>
                <a:close/>
              </a:path>
              <a:path w="72390" h="110489">
                <a:moveTo>
                  <a:pt x="32029" y="0"/>
                </a:moveTo>
                <a:lnTo>
                  <a:pt x="20274" y="0"/>
                </a:lnTo>
                <a:lnTo>
                  <a:pt x="20274" y="13704"/>
                </a:lnTo>
                <a:lnTo>
                  <a:pt x="32029" y="13704"/>
                </a:lnTo>
                <a:lnTo>
                  <a:pt x="32029" y="0"/>
                </a:lnTo>
                <a:close/>
              </a:path>
              <a:path w="72390" h="110489">
                <a:moveTo>
                  <a:pt x="17851" y="25337"/>
                </a:moveTo>
                <a:lnTo>
                  <a:pt x="0" y="25337"/>
                </a:lnTo>
                <a:lnTo>
                  <a:pt x="0" y="77406"/>
                </a:lnTo>
                <a:lnTo>
                  <a:pt x="2799" y="91866"/>
                </a:lnTo>
                <a:lnTo>
                  <a:pt x="10469" y="102115"/>
                </a:lnTo>
                <a:lnTo>
                  <a:pt x="21919" y="108218"/>
                </a:lnTo>
                <a:lnTo>
                  <a:pt x="36059" y="110238"/>
                </a:lnTo>
                <a:lnTo>
                  <a:pt x="50195" y="108218"/>
                </a:lnTo>
                <a:lnTo>
                  <a:pt x="61642" y="102115"/>
                </a:lnTo>
                <a:lnTo>
                  <a:pt x="65219" y="97334"/>
                </a:lnTo>
                <a:lnTo>
                  <a:pt x="36059" y="97334"/>
                </a:lnTo>
                <a:lnTo>
                  <a:pt x="25826" y="95116"/>
                </a:lnTo>
                <a:lnTo>
                  <a:pt x="20388" y="89185"/>
                </a:lnTo>
                <a:lnTo>
                  <a:pt x="18233" y="80618"/>
                </a:lnTo>
                <a:lnTo>
                  <a:pt x="17851" y="70495"/>
                </a:lnTo>
                <a:lnTo>
                  <a:pt x="17851" y="25337"/>
                </a:lnTo>
                <a:close/>
              </a:path>
              <a:path w="72390" h="110489">
                <a:moveTo>
                  <a:pt x="72108" y="25337"/>
                </a:moveTo>
                <a:lnTo>
                  <a:pt x="54251" y="25337"/>
                </a:lnTo>
                <a:lnTo>
                  <a:pt x="54251" y="70495"/>
                </a:lnTo>
                <a:lnTo>
                  <a:pt x="53870" y="80618"/>
                </a:lnTo>
                <a:lnTo>
                  <a:pt x="51720" y="89185"/>
                </a:lnTo>
                <a:lnTo>
                  <a:pt x="46286" y="95116"/>
                </a:lnTo>
                <a:lnTo>
                  <a:pt x="36059" y="97334"/>
                </a:lnTo>
                <a:lnTo>
                  <a:pt x="65219" y="97334"/>
                </a:lnTo>
                <a:lnTo>
                  <a:pt x="69310" y="91866"/>
                </a:lnTo>
                <a:lnTo>
                  <a:pt x="72108" y="77406"/>
                </a:lnTo>
                <a:lnTo>
                  <a:pt x="72108" y="253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11927" y="1389291"/>
            <a:ext cx="60960" cy="62389"/>
          </a:xfrm>
          <a:custGeom>
            <a:avLst/>
            <a:gdLst/>
            <a:ahLst/>
            <a:cxnLst/>
            <a:rect l="l" t="t" r="r" b="b"/>
            <a:pathLst>
              <a:path w="81279" h="83185">
                <a:moveTo>
                  <a:pt x="19469" y="0"/>
                </a:moveTo>
                <a:lnTo>
                  <a:pt x="0" y="0"/>
                </a:lnTo>
                <a:lnTo>
                  <a:pt x="30633" y="83176"/>
                </a:lnTo>
                <a:lnTo>
                  <a:pt x="50104" y="83176"/>
                </a:lnTo>
                <a:lnTo>
                  <a:pt x="56595" y="65548"/>
                </a:lnTo>
                <a:lnTo>
                  <a:pt x="41122" y="65548"/>
                </a:lnTo>
                <a:lnTo>
                  <a:pt x="19469" y="0"/>
                </a:lnTo>
                <a:close/>
              </a:path>
              <a:path w="81279" h="83185">
                <a:moveTo>
                  <a:pt x="80733" y="0"/>
                </a:moveTo>
                <a:lnTo>
                  <a:pt x="63111" y="0"/>
                </a:lnTo>
                <a:lnTo>
                  <a:pt x="41346" y="65548"/>
                </a:lnTo>
                <a:lnTo>
                  <a:pt x="56595" y="65548"/>
                </a:lnTo>
                <a:lnTo>
                  <a:pt x="8073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983373" y="1389291"/>
            <a:ext cx="45244" cy="62389"/>
          </a:xfrm>
          <a:custGeom>
            <a:avLst/>
            <a:gdLst/>
            <a:ahLst/>
            <a:cxnLst/>
            <a:rect l="l" t="t" r="r" b="b"/>
            <a:pathLst>
              <a:path w="60325" h="83185">
                <a:moveTo>
                  <a:pt x="29698" y="0"/>
                </a:moveTo>
                <a:lnTo>
                  <a:pt x="0" y="0"/>
                </a:lnTo>
                <a:lnTo>
                  <a:pt x="0" y="83176"/>
                </a:lnTo>
                <a:lnTo>
                  <a:pt x="11511" y="83176"/>
                </a:lnTo>
                <a:lnTo>
                  <a:pt x="11511" y="45620"/>
                </a:lnTo>
                <a:lnTo>
                  <a:pt x="52941" y="45620"/>
                </a:lnTo>
                <a:lnTo>
                  <a:pt x="52400" y="43549"/>
                </a:lnTo>
                <a:lnTo>
                  <a:pt x="42379" y="41127"/>
                </a:lnTo>
                <a:lnTo>
                  <a:pt x="42379" y="40897"/>
                </a:lnTo>
                <a:lnTo>
                  <a:pt x="48914" y="38202"/>
                </a:lnTo>
                <a:lnTo>
                  <a:pt x="51685" y="35712"/>
                </a:lnTo>
                <a:lnTo>
                  <a:pt x="11282" y="35712"/>
                </a:lnTo>
                <a:lnTo>
                  <a:pt x="11282" y="9912"/>
                </a:lnTo>
                <a:lnTo>
                  <a:pt x="54842" y="9912"/>
                </a:lnTo>
                <a:lnTo>
                  <a:pt x="49108" y="4249"/>
                </a:lnTo>
                <a:lnTo>
                  <a:pt x="40015" y="941"/>
                </a:lnTo>
                <a:lnTo>
                  <a:pt x="29698" y="0"/>
                </a:lnTo>
                <a:close/>
              </a:path>
              <a:path w="60325" h="83185">
                <a:moveTo>
                  <a:pt x="52941" y="45620"/>
                </a:moveTo>
                <a:lnTo>
                  <a:pt x="36852" y="45620"/>
                </a:lnTo>
                <a:lnTo>
                  <a:pt x="40206" y="49416"/>
                </a:lnTo>
                <a:lnTo>
                  <a:pt x="44013" y="53569"/>
                </a:lnTo>
                <a:lnTo>
                  <a:pt x="44013" y="60363"/>
                </a:lnTo>
                <a:lnTo>
                  <a:pt x="44923" y="67848"/>
                </a:lnTo>
                <a:lnTo>
                  <a:pt x="45493" y="72805"/>
                </a:lnTo>
                <a:lnTo>
                  <a:pt x="46883" y="78219"/>
                </a:lnTo>
                <a:lnTo>
                  <a:pt x="47917" y="83176"/>
                </a:lnTo>
                <a:lnTo>
                  <a:pt x="60241" y="83176"/>
                </a:lnTo>
                <a:lnTo>
                  <a:pt x="58347" y="77131"/>
                </a:lnTo>
                <a:lnTo>
                  <a:pt x="57004" y="70846"/>
                </a:lnTo>
                <a:lnTo>
                  <a:pt x="55984" y="64476"/>
                </a:lnTo>
                <a:lnTo>
                  <a:pt x="55060" y="58174"/>
                </a:lnTo>
                <a:lnTo>
                  <a:pt x="53784" y="48846"/>
                </a:lnTo>
                <a:lnTo>
                  <a:pt x="52941" y="45620"/>
                </a:lnTo>
                <a:close/>
              </a:path>
              <a:path w="60325" h="83185">
                <a:moveTo>
                  <a:pt x="36852" y="45620"/>
                </a:moveTo>
                <a:lnTo>
                  <a:pt x="27632" y="45620"/>
                </a:lnTo>
                <a:lnTo>
                  <a:pt x="32252" y="45961"/>
                </a:lnTo>
                <a:lnTo>
                  <a:pt x="36852" y="45620"/>
                </a:lnTo>
                <a:close/>
              </a:path>
              <a:path w="60325" h="83185">
                <a:moveTo>
                  <a:pt x="54842" y="9912"/>
                </a:moveTo>
                <a:lnTo>
                  <a:pt x="30284" y="9912"/>
                </a:lnTo>
                <a:lnTo>
                  <a:pt x="43077" y="10487"/>
                </a:lnTo>
                <a:lnTo>
                  <a:pt x="45967" y="16248"/>
                </a:lnTo>
                <a:lnTo>
                  <a:pt x="45967" y="29377"/>
                </a:lnTo>
                <a:lnTo>
                  <a:pt x="43077" y="35138"/>
                </a:lnTo>
                <a:lnTo>
                  <a:pt x="30284" y="35712"/>
                </a:lnTo>
                <a:lnTo>
                  <a:pt x="51685" y="35712"/>
                </a:lnTo>
                <a:lnTo>
                  <a:pt x="53847" y="33768"/>
                </a:lnTo>
                <a:lnTo>
                  <a:pt x="56965" y="27888"/>
                </a:lnTo>
                <a:lnTo>
                  <a:pt x="58052" y="20853"/>
                </a:lnTo>
                <a:lnTo>
                  <a:pt x="55584" y="10645"/>
                </a:lnTo>
                <a:lnTo>
                  <a:pt x="54842" y="99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41340" y="1389291"/>
            <a:ext cx="37624" cy="62389"/>
          </a:xfrm>
          <a:custGeom>
            <a:avLst/>
            <a:gdLst/>
            <a:ahLst/>
            <a:cxnLst/>
            <a:rect l="l" t="t" r="r" b="b"/>
            <a:pathLst>
              <a:path w="50165" h="83185">
                <a:moveTo>
                  <a:pt x="10939" y="0"/>
                </a:moveTo>
                <a:lnTo>
                  <a:pt x="0" y="0"/>
                </a:lnTo>
                <a:lnTo>
                  <a:pt x="0" y="83176"/>
                </a:lnTo>
                <a:lnTo>
                  <a:pt x="10939" y="83176"/>
                </a:lnTo>
                <a:lnTo>
                  <a:pt x="10939" y="50231"/>
                </a:lnTo>
                <a:lnTo>
                  <a:pt x="10243" y="46083"/>
                </a:lnTo>
                <a:lnTo>
                  <a:pt x="12777" y="40088"/>
                </a:lnTo>
                <a:lnTo>
                  <a:pt x="14859" y="35255"/>
                </a:lnTo>
                <a:lnTo>
                  <a:pt x="19244" y="33061"/>
                </a:lnTo>
                <a:lnTo>
                  <a:pt x="10939" y="33061"/>
                </a:lnTo>
                <a:lnTo>
                  <a:pt x="10939" y="0"/>
                </a:lnTo>
                <a:close/>
              </a:path>
              <a:path w="50165" h="83185">
                <a:moveTo>
                  <a:pt x="46505" y="31916"/>
                </a:moveTo>
                <a:lnTo>
                  <a:pt x="21535" y="31916"/>
                </a:lnTo>
                <a:lnTo>
                  <a:pt x="36175" y="32257"/>
                </a:lnTo>
                <a:lnTo>
                  <a:pt x="38821" y="38822"/>
                </a:lnTo>
                <a:lnTo>
                  <a:pt x="38821" y="83176"/>
                </a:lnTo>
                <a:lnTo>
                  <a:pt x="49752" y="83176"/>
                </a:lnTo>
                <a:lnTo>
                  <a:pt x="49752" y="44002"/>
                </a:lnTo>
                <a:lnTo>
                  <a:pt x="48778" y="36446"/>
                </a:lnTo>
                <a:lnTo>
                  <a:pt x="46505" y="31916"/>
                </a:lnTo>
                <a:close/>
              </a:path>
              <a:path w="50165" h="83185">
                <a:moveTo>
                  <a:pt x="29941" y="23616"/>
                </a:moveTo>
                <a:lnTo>
                  <a:pt x="21535" y="23616"/>
                </a:lnTo>
                <a:lnTo>
                  <a:pt x="15311" y="26619"/>
                </a:lnTo>
                <a:lnTo>
                  <a:pt x="11159" y="33061"/>
                </a:lnTo>
                <a:lnTo>
                  <a:pt x="19244" y="33061"/>
                </a:lnTo>
                <a:lnTo>
                  <a:pt x="21535" y="31916"/>
                </a:lnTo>
                <a:lnTo>
                  <a:pt x="46505" y="31916"/>
                </a:lnTo>
                <a:lnTo>
                  <a:pt x="45505" y="29924"/>
                </a:lnTo>
                <a:lnTo>
                  <a:pt x="39402" y="25345"/>
                </a:lnTo>
                <a:lnTo>
                  <a:pt x="29941" y="2361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090752" y="1407003"/>
            <a:ext cx="39529" cy="46196"/>
          </a:xfrm>
          <a:custGeom>
            <a:avLst/>
            <a:gdLst/>
            <a:ahLst/>
            <a:cxnLst/>
            <a:rect l="l" t="t" r="r" b="b"/>
            <a:pathLst>
              <a:path w="52704" h="61594">
                <a:moveTo>
                  <a:pt x="26833" y="0"/>
                </a:moveTo>
                <a:lnTo>
                  <a:pt x="14914" y="2478"/>
                </a:lnTo>
                <a:lnTo>
                  <a:pt x="6548" y="9199"/>
                </a:lnTo>
                <a:lnTo>
                  <a:pt x="1617" y="19095"/>
                </a:lnTo>
                <a:lnTo>
                  <a:pt x="0" y="31097"/>
                </a:lnTo>
                <a:lnTo>
                  <a:pt x="1441" y="43007"/>
                </a:lnTo>
                <a:lnTo>
                  <a:pt x="6005" y="52585"/>
                </a:lnTo>
                <a:lnTo>
                  <a:pt x="14047" y="58965"/>
                </a:lnTo>
                <a:lnTo>
                  <a:pt x="25923" y="61283"/>
                </a:lnTo>
                <a:lnTo>
                  <a:pt x="35519" y="60052"/>
                </a:lnTo>
                <a:lnTo>
                  <a:pt x="43292" y="56357"/>
                </a:lnTo>
                <a:lnTo>
                  <a:pt x="45997" y="53334"/>
                </a:lnTo>
                <a:lnTo>
                  <a:pt x="26040" y="53334"/>
                </a:lnTo>
                <a:lnTo>
                  <a:pt x="18936" y="51537"/>
                </a:lnTo>
                <a:lnTo>
                  <a:pt x="14279" y="46824"/>
                </a:lnTo>
                <a:lnTo>
                  <a:pt x="11870" y="40211"/>
                </a:lnTo>
                <a:lnTo>
                  <a:pt x="11511" y="32715"/>
                </a:lnTo>
                <a:lnTo>
                  <a:pt x="52287" y="32715"/>
                </a:lnTo>
                <a:lnTo>
                  <a:pt x="52287" y="27301"/>
                </a:lnTo>
                <a:lnTo>
                  <a:pt x="51979" y="25118"/>
                </a:lnTo>
                <a:lnTo>
                  <a:pt x="11511" y="25118"/>
                </a:lnTo>
                <a:lnTo>
                  <a:pt x="11511" y="15667"/>
                </a:lnTo>
                <a:lnTo>
                  <a:pt x="16935" y="7948"/>
                </a:lnTo>
                <a:lnTo>
                  <a:pt x="46137" y="7948"/>
                </a:lnTo>
                <a:lnTo>
                  <a:pt x="46042" y="7776"/>
                </a:lnTo>
                <a:lnTo>
                  <a:pt x="38103" y="2160"/>
                </a:lnTo>
                <a:lnTo>
                  <a:pt x="26833" y="0"/>
                </a:lnTo>
                <a:close/>
              </a:path>
              <a:path w="52704" h="61594">
                <a:moveTo>
                  <a:pt x="51606" y="41584"/>
                </a:moveTo>
                <a:lnTo>
                  <a:pt x="40085" y="41584"/>
                </a:lnTo>
                <a:lnTo>
                  <a:pt x="38812" y="49997"/>
                </a:lnTo>
                <a:lnTo>
                  <a:pt x="34568" y="53334"/>
                </a:lnTo>
                <a:lnTo>
                  <a:pt x="45997" y="53334"/>
                </a:lnTo>
                <a:lnTo>
                  <a:pt x="48801" y="50201"/>
                </a:lnTo>
                <a:lnTo>
                  <a:pt x="51606" y="41584"/>
                </a:lnTo>
                <a:close/>
              </a:path>
              <a:path w="52704" h="61594">
                <a:moveTo>
                  <a:pt x="46137" y="7948"/>
                </a:moveTo>
                <a:lnTo>
                  <a:pt x="36634" y="7948"/>
                </a:lnTo>
                <a:lnTo>
                  <a:pt x="41000" y="15439"/>
                </a:lnTo>
                <a:lnTo>
                  <a:pt x="40772" y="25118"/>
                </a:lnTo>
                <a:lnTo>
                  <a:pt x="51979" y="25118"/>
                </a:lnTo>
                <a:lnTo>
                  <a:pt x="50740" y="16329"/>
                </a:lnTo>
                <a:lnTo>
                  <a:pt x="46137" y="794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41549" y="1389291"/>
            <a:ext cx="10001" cy="62389"/>
          </a:xfrm>
          <a:custGeom>
            <a:avLst/>
            <a:gdLst/>
            <a:ahLst/>
            <a:cxnLst/>
            <a:rect l="l" t="t" r="r" b="b"/>
            <a:pathLst>
              <a:path w="13334" h="83185">
                <a:moveTo>
                  <a:pt x="11983" y="25346"/>
                </a:moveTo>
                <a:lnTo>
                  <a:pt x="1032" y="25346"/>
                </a:lnTo>
                <a:lnTo>
                  <a:pt x="1032" y="83176"/>
                </a:lnTo>
                <a:lnTo>
                  <a:pt x="11983" y="83176"/>
                </a:lnTo>
                <a:lnTo>
                  <a:pt x="11983" y="25346"/>
                </a:lnTo>
                <a:close/>
              </a:path>
              <a:path w="13334" h="83185">
                <a:moveTo>
                  <a:pt x="13026" y="0"/>
                </a:moveTo>
                <a:lnTo>
                  <a:pt x="0" y="0"/>
                </a:lnTo>
                <a:lnTo>
                  <a:pt x="0" y="11871"/>
                </a:lnTo>
                <a:lnTo>
                  <a:pt x="13026" y="11871"/>
                </a:lnTo>
                <a:lnTo>
                  <a:pt x="130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164966" y="1407003"/>
            <a:ext cx="38100" cy="44768"/>
          </a:xfrm>
          <a:custGeom>
            <a:avLst/>
            <a:gdLst/>
            <a:ahLst/>
            <a:cxnLst/>
            <a:rect l="l" t="t" r="r" b="b"/>
            <a:pathLst>
              <a:path w="50800" h="59689">
                <a:moveTo>
                  <a:pt x="10717" y="1729"/>
                </a:moveTo>
                <a:lnTo>
                  <a:pt x="0" y="1729"/>
                </a:lnTo>
                <a:lnTo>
                  <a:pt x="0" y="59559"/>
                </a:lnTo>
                <a:lnTo>
                  <a:pt x="10935" y="59559"/>
                </a:lnTo>
                <a:lnTo>
                  <a:pt x="10935" y="16818"/>
                </a:lnTo>
                <a:lnTo>
                  <a:pt x="13938" y="14283"/>
                </a:lnTo>
                <a:lnTo>
                  <a:pt x="17961" y="10253"/>
                </a:lnTo>
                <a:lnTo>
                  <a:pt x="10717" y="10253"/>
                </a:lnTo>
                <a:lnTo>
                  <a:pt x="10717" y="1729"/>
                </a:lnTo>
                <a:close/>
              </a:path>
              <a:path w="50800" h="59689">
                <a:moveTo>
                  <a:pt x="46761" y="8065"/>
                </a:moveTo>
                <a:lnTo>
                  <a:pt x="20146" y="8065"/>
                </a:lnTo>
                <a:lnTo>
                  <a:pt x="26141" y="8411"/>
                </a:lnTo>
                <a:lnTo>
                  <a:pt x="35351" y="8411"/>
                </a:lnTo>
                <a:lnTo>
                  <a:pt x="39382" y="13596"/>
                </a:lnTo>
                <a:lnTo>
                  <a:pt x="39382" y="59559"/>
                </a:lnTo>
                <a:lnTo>
                  <a:pt x="50323" y="59559"/>
                </a:lnTo>
                <a:lnTo>
                  <a:pt x="50323" y="19580"/>
                </a:lnTo>
                <a:lnTo>
                  <a:pt x="47471" y="8698"/>
                </a:lnTo>
                <a:lnTo>
                  <a:pt x="46761" y="8065"/>
                </a:lnTo>
                <a:close/>
              </a:path>
              <a:path w="50800" h="59689">
                <a:moveTo>
                  <a:pt x="28446" y="0"/>
                </a:moveTo>
                <a:lnTo>
                  <a:pt x="22691" y="0"/>
                </a:lnTo>
                <a:lnTo>
                  <a:pt x="14630" y="3002"/>
                </a:lnTo>
                <a:lnTo>
                  <a:pt x="10935" y="10253"/>
                </a:lnTo>
                <a:lnTo>
                  <a:pt x="17961" y="10253"/>
                </a:lnTo>
                <a:lnTo>
                  <a:pt x="20146" y="8065"/>
                </a:lnTo>
                <a:lnTo>
                  <a:pt x="46761" y="8065"/>
                </a:lnTo>
                <a:lnTo>
                  <a:pt x="40894" y="2836"/>
                </a:lnTo>
                <a:lnTo>
                  <a:pt x="33562" y="451"/>
                </a:lnTo>
                <a:lnTo>
                  <a:pt x="2844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216700" y="1389291"/>
            <a:ext cx="8573" cy="62389"/>
          </a:xfrm>
          <a:custGeom>
            <a:avLst/>
            <a:gdLst/>
            <a:ahLst/>
            <a:cxnLst/>
            <a:rect l="l" t="t" r="r" b="b"/>
            <a:pathLst>
              <a:path w="11429" h="83185">
                <a:moveTo>
                  <a:pt x="0" y="83176"/>
                </a:moveTo>
                <a:lnTo>
                  <a:pt x="10961" y="83176"/>
                </a:lnTo>
                <a:lnTo>
                  <a:pt x="10961" y="0"/>
                </a:lnTo>
                <a:lnTo>
                  <a:pt x="0" y="0"/>
                </a:lnTo>
                <a:lnTo>
                  <a:pt x="0" y="831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36150" y="1407003"/>
            <a:ext cx="37148" cy="46196"/>
          </a:xfrm>
          <a:custGeom>
            <a:avLst/>
            <a:gdLst/>
            <a:ahLst/>
            <a:cxnLst/>
            <a:rect l="l" t="t" r="r" b="b"/>
            <a:pathLst>
              <a:path w="49529" h="61594">
                <a:moveTo>
                  <a:pt x="45279" y="7948"/>
                </a:moveTo>
                <a:lnTo>
                  <a:pt x="37433" y="7948"/>
                </a:lnTo>
                <a:lnTo>
                  <a:pt x="38003" y="13826"/>
                </a:lnTo>
                <a:lnTo>
                  <a:pt x="38003" y="23845"/>
                </a:lnTo>
                <a:lnTo>
                  <a:pt x="28096" y="23845"/>
                </a:lnTo>
                <a:lnTo>
                  <a:pt x="17928" y="24837"/>
                </a:lnTo>
                <a:lnTo>
                  <a:pt x="8912" y="28237"/>
                </a:lnTo>
                <a:lnTo>
                  <a:pt x="2464" y="34683"/>
                </a:lnTo>
                <a:lnTo>
                  <a:pt x="0" y="44811"/>
                </a:lnTo>
                <a:lnTo>
                  <a:pt x="1740" y="52147"/>
                </a:lnTo>
                <a:lnTo>
                  <a:pt x="6322" y="57280"/>
                </a:lnTo>
                <a:lnTo>
                  <a:pt x="12784" y="60297"/>
                </a:lnTo>
                <a:lnTo>
                  <a:pt x="20167" y="61283"/>
                </a:lnTo>
                <a:lnTo>
                  <a:pt x="28096" y="61283"/>
                </a:lnTo>
                <a:lnTo>
                  <a:pt x="34568" y="58174"/>
                </a:lnTo>
                <a:lnTo>
                  <a:pt x="36927" y="53334"/>
                </a:lnTo>
                <a:lnTo>
                  <a:pt x="16457" y="53334"/>
                </a:lnTo>
                <a:lnTo>
                  <a:pt x="11516" y="49763"/>
                </a:lnTo>
                <a:lnTo>
                  <a:pt x="11516" y="34216"/>
                </a:lnTo>
                <a:lnTo>
                  <a:pt x="20380" y="31794"/>
                </a:lnTo>
                <a:lnTo>
                  <a:pt x="27072" y="31454"/>
                </a:lnTo>
                <a:lnTo>
                  <a:pt x="48959" y="31454"/>
                </a:lnTo>
                <a:lnTo>
                  <a:pt x="48959" y="19698"/>
                </a:lnTo>
                <a:lnTo>
                  <a:pt x="46936" y="9815"/>
                </a:lnTo>
                <a:lnTo>
                  <a:pt x="45279" y="7948"/>
                </a:lnTo>
                <a:close/>
              </a:path>
              <a:path w="49529" h="61594">
                <a:moveTo>
                  <a:pt x="48982" y="50918"/>
                </a:moveTo>
                <a:lnTo>
                  <a:pt x="38355" y="50918"/>
                </a:lnTo>
                <a:lnTo>
                  <a:pt x="38466" y="53334"/>
                </a:lnTo>
                <a:lnTo>
                  <a:pt x="39035" y="60129"/>
                </a:lnTo>
                <a:lnTo>
                  <a:pt x="40995" y="59559"/>
                </a:lnTo>
                <a:lnTo>
                  <a:pt x="49413" y="59559"/>
                </a:lnTo>
                <a:lnTo>
                  <a:pt x="49066" y="54714"/>
                </a:lnTo>
                <a:lnTo>
                  <a:pt x="48982" y="50918"/>
                </a:lnTo>
                <a:close/>
              </a:path>
              <a:path w="49529" h="61594">
                <a:moveTo>
                  <a:pt x="48959" y="31454"/>
                </a:moveTo>
                <a:lnTo>
                  <a:pt x="38003" y="31454"/>
                </a:lnTo>
                <a:lnTo>
                  <a:pt x="37559" y="39389"/>
                </a:lnTo>
                <a:lnTo>
                  <a:pt x="35386" y="46409"/>
                </a:lnTo>
                <a:lnTo>
                  <a:pt x="30751" y="51421"/>
                </a:lnTo>
                <a:lnTo>
                  <a:pt x="22919" y="53334"/>
                </a:lnTo>
                <a:lnTo>
                  <a:pt x="36927" y="53334"/>
                </a:lnTo>
                <a:lnTo>
                  <a:pt x="38105" y="50918"/>
                </a:lnTo>
                <a:lnTo>
                  <a:pt x="48982" y="50918"/>
                </a:lnTo>
                <a:lnTo>
                  <a:pt x="48959" y="31454"/>
                </a:lnTo>
                <a:close/>
              </a:path>
              <a:path w="49529" h="61594">
                <a:moveTo>
                  <a:pt x="25322" y="0"/>
                </a:moveTo>
                <a:lnTo>
                  <a:pt x="17181" y="900"/>
                </a:lnTo>
                <a:lnTo>
                  <a:pt x="10331" y="3830"/>
                </a:lnTo>
                <a:lnTo>
                  <a:pt x="5511" y="9136"/>
                </a:lnTo>
                <a:lnTo>
                  <a:pt x="3455" y="17164"/>
                </a:lnTo>
                <a:lnTo>
                  <a:pt x="14966" y="17164"/>
                </a:lnTo>
                <a:lnTo>
                  <a:pt x="15093" y="11174"/>
                </a:lnTo>
                <a:lnTo>
                  <a:pt x="20274" y="7948"/>
                </a:lnTo>
                <a:lnTo>
                  <a:pt x="45279" y="7948"/>
                </a:lnTo>
                <a:lnTo>
                  <a:pt x="41595" y="3800"/>
                </a:lnTo>
                <a:lnTo>
                  <a:pt x="34026" y="809"/>
                </a:lnTo>
                <a:lnTo>
                  <a:pt x="253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286167" y="1407003"/>
            <a:ext cx="38100" cy="44768"/>
          </a:xfrm>
          <a:custGeom>
            <a:avLst/>
            <a:gdLst/>
            <a:ahLst/>
            <a:cxnLst/>
            <a:rect l="l" t="t" r="r" b="b"/>
            <a:pathLst>
              <a:path w="50800" h="59689">
                <a:moveTo>
                  <a:pt x="10707" y="1729"/>
                </a:moveTo>
                <a:lnTo>
                  <a:pt x="0" y="1729"/>
                </a:lnTo>
                <a:lnTo>
                  <a:pt x="0" y="59559"/>
                </a:lnTo>
                <a:lnTo>
                  <a:pt x="10946" y="59559"/>
                </a:lnTo>
                <a:lnTo>
                  <a:pt x="10946" y="16818"/>
                </a:lnTo>
                <a:lnTo>
                  <a:pt x="13933" y="14283"/>
                </a:lnTo>
                <a:lnTo>
                  <a:pt x="17973" y="10253"/>
                </a:lnTo>
                <a:lnTo>
                  <a:pt x="10707" y="10253"/>
                </a:lnTo>
                <a:lnTo>
                  <a:pt x="10707" y="1729"/>
                </a:lnTo>
                <a:close/>
              </a:path>
              <a:path w="50800" h="59689">
                <a:moveTo>
                  <a:pt x="46771" y="8065"/>
                </a:moveTo>
                <a:lnTo>
                  <a:pt x="20167" y="8065"/>
                </a:lnTo>
                <a:lnTo>
                  <a:pt x="26151" y="8411"/>
                </a:lnTo>
                <a:lnTo>
                  <a:pt x="35361" y="8411"/>
                </a:lnTo>
                <a:lnTo>
                  <a:pt x="39382" y="13596"/>
                </a:lnTo>
                <a:lnTo>
                  <a:pt x="39382" y="59559"/>
                </a:lnTo>
                <a:lnTo>
                  <a:pt x="50333" y="59559"/>
                </a:lnTo>
                <a:lnTo>
                  <a:pt x="50333" y="19580"/>
                </a:lnTo>
                <a:lnTo>
                  <a:pt x="47481" y="8698"/>
                </a:lnTo>
                <a:lnTo>
                  <a:pt x="46771" y="8065"/>
                </a:lnTo>
                <a:close/>
              </a:path>
              <a:path w="50800" h="59689">
                <a:moveTo>
                  <a:pt x="28456" y="0"/>
                </a:moveTo>
                <a:lnTo>
                  <a:pt x="22696" y="0"/>
                </a:lnTo>
                <a:lnTo>
                  <a:pt x="14630" y="3002"/>
                </a:lnTo>
                <a:lnTo>
                  <a:pt x="10946" y="10253"/>
                </a:lnTo>
                <a:lnTo>
                  <a:pt x="17973" y="10253"/>
                </a:lnTo>
                <a:lnTo>
                  <a:pt x="20167" y="8065"/>
                </a:lnTo>
                <a:lnTo>
                  <a:pt x="46771" y="8065"/>
                </a:lnTo>
                <a:lnTo>
                  <a:pt x="40904" y="2836"/>
                </a:lnTo>
                <a:lnTo>
                  <a:pt x="33573" y="451"/>
                </a:lnTo>
                <a:lnTo>
                  <a:pt x="284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334618" y="1389290"/>
            <a:ext cx="41910" cy="63818"/>
          </a:xfrm>
          <a:custGeom>
            <a:avLst/>
            <a:gdLst/>
            <a:ahLst/>
            <a:cxnLst/>
            <a:rect l="l" t="t" r="r" b="b"/>
            <a:pathLst>
              <a:path w="55879" h="85089">
                <a:moveTo>
                  <a:pt x="33300" y="23616"/>
                </a:moveTo>
                <a:lnTo>
                  <a:pt x="25937" y="23616"/>
                </a:lnTo>
                <a:lnTo>
                  <a:pt x="14300" y="26201"/>
                </a:lnTo>
                <a:lnTo>
                  <a:pt x="6226" y="33063"/>
                </a:lnTo>
                <a:lnTo>
                  <a:pt x="1524" y="42863"/>
                </a:lnTo>
                <a:lnTo>
                  <a:pt x="0" y="54262"/>
                </a:lnTo>
                <a:lnTo>
                  <a:pt x="1332" y="65317"/>
                </a:lnTo>
                <a:lnTo>
                  <a:pt x="5551" y="75153"/>
                </a:lnTo>
                <a:lnTo>
                  <a:pt x="12990" y="82203"/>
                </a:lnTo>
                <a:lnTo>
                  <a:pt x="23983" y="84900"/>
                </a:lnTo>
                <a:lnTo>
                  <a:pt x="32385" y="84900"/>
                </a:lnTo>
                <a:lnTo>
                  <a:pt x="39983" y="82020"/>
                </a:lnTo>
                <a:lnTo>
                  <a:pt x="42274" y="77298"/>
                </a:lnTo>
                <a:lnTo>
                  <a:pt x="27896" y="77298"/>
                </a:lnTo>
                <a:lnTo>
                  <a:pt x="20139" y="75203"/>
                </a:lnTo>
                <a:lnTo>
                  <a:pt x="15089" y="69782"/>
                </a:lnTo>
                <a:lnTo>
                  <a:pt x="12351" y="62330"/>
                </a:lnTo>
                <a:lnTo>
                  <a:pt x="11526" y="54143"/>
                </a:lnTo>
                <a:lnTo>
                  <a:pt x="12235" y="45993"/>
                </a:lnTo>
                <a:lnTo>
                  <a:pt x="14780" y="38621"/>
                </a:lnTo>
                <a:lnTo>
                  <a:pt x="19791" y="33278"/>
                </a:lnTo>
                <a:lnTo>
                  <a:pt x="27896" y="31219"/>
                </a:lnTo>
                <a:lnTo>
                  <a:pt x="42951" y="31219"/>
                </a:lnTo>
                <a:lnTo>
                  <a:pt x="40562" y="26267"/>
                </a:lnTo>
                <a:lnTo>
                  <a:pt x="33300" y="23616"/>
                </a:lnTo>
                <a:close/>
              </a:path>
              <a:path w="55879" h="85089">
                <a:moveTo>
                  <a:pt x="55076" y="73954"/>
                </a:moveTo>
                <a:lnTo>
                  <a:pt x="44135" y="73954"/>
                </a:lnTo>
                <a:lnTo>
                  <a:pt x="44476" y="83176"/>
                </a:lnTo>
                <a:lnTo>
                  <a:pt x="55661" y="83176"/>
                </a:lnTo>
                <a:lnTo>
                  <a:pt x="55432" y="79832"/>
                </a:lnTo>
                <a:lnTo>
                  <a:pt x="55171" y="77298"/>
                </a:lnTo>
                <a:lnTo>
                  <a:pt x="55076" y="73954"/>
                </a:lnTo>
                <a:close/>
              </a:path>
              <a:path w="55879" h="85089">
                <a:moveTo>
                  <a:pt x="42951" y="31219"/>
                </a:moveTo>
                <a:lnTo>
                  <a:pt x="27896" y="31219"/>
                </a:lnTo>
                <a:lnTo>
                  <a:pt x="35700" y="33327"/>
                </a:lnTo>
                <a:lnTo>
                  <a:pt x="40743" y="38750"/>
                </a:lnTo>
                <a:lnTo>
                  <a:pt x="43453" y="46139"/>
                </a:lnTo>
                <a:lnTo>
                  <a:pt x="44262" y="54143"/>
                </a:lnTo>
                <a:lnTo>
                  <a:pt x="43566" y="62330"/>
                </a:lnTo>
                <a:lnTo>
                  <a:pt x="41044" y="69782"/>
                </a:lnTo>
                <a:lnTo>
                  <a:pt x="36039" y="75203"/>
                </a:lnTo>
                <a:lnTo>
                  <a:pt x="27896" y="77298"/>
                </a:lnTo>
                <a:lnTo>
                  <a:pt x="42274" y="77298"/>
                </a:lnTo>
                <a:lnTo>
                  <a:pt x="43896" y="73954"/>
                </a:lnTo>
                <a:lnTo>
                  <a:pt x="55076" y="73954"/>
                </a:lnTo>
                <a:lnTo>
                  <a:pt x="55076" y="33178"/>
                </a:lnTo>
                <a:lnTo>
                  <a:pt x="43896" y="33178"/>
                </a:lnTo>
                <a:lnTo>
                  <a:pt x="42951" y="31219"/>
                </a:lnTo>
                <a:close/>
              </a:path>
              <a:path w="55879" h="85089">
                <a:moveTo>
                  <a:pt x="55076" y="0"/>
                </a:moveTo>
                <a:lnTo>
                  <a:pt x="44135" y="0"/>
                </a:lnTo>
                <a:lnTo>
                  <a:pt x="44135" y="33178"/>
                </a:lnTo>
                <a:lnTo>
                  <a:pt x="55076" y="33178"/>
                </a:lnTo>
                <a:lnTo>
                  <a:pt x="550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408204" y="1370264"/>
            <a:ext cx="303371" cy="272415"/>
          </a:xfrm>
          <a:custGeom>
            <a:avLst/>
            <a:gdLst/>
            <a:ahLst/>
            <a:cxnLst/>
            <a:rect l="l" t="t" r="r" b="b"/>
            <a:pathLst>
              <a:path w="404495" h="363219">
                <a:moveTo>
                  <a:pt x="201954" y="0"/>
                </a:moveTo>
                <a:lnTo>
                  <a:pt x="0" y="349759"/>
                </a:lnTo>
                <a:lnTo>
                  <a:pt x="24459" y="355516"/>
                </a:lnTo>
                <a:lnTo>
                  <a:pt x="49477" y="359593"/>
                </a:lnTo>
                <a:lnTo>
                  <a:pt x="75014" y="362019"/>
                </a:lnTo>
                <a:lnTo>
                  <a:pt x="101028" y="362821"/>
                </a:lnTo>
                <a:lnTo>
                  <a:pt x="126975" y="362019"/>
                </a:lnTo>
                <a:lnTo>
                  <a:pt x="152525" y="359593"/>
                </a:lnTo>
                <a:lnTo>
                  <a:pt x="177558" y="355516"/>
                </a:lnTo>
                <a:lnTo>
                  <a:pt x="201954" y="349759"/>
                </a:lnTo>
                <a:lnTo>
                  <a:pt x="226455" y="344422"/>
                </a:lnTo>
                <a:lnTo>
                  <a:pt x="251457" y="340472"/>
                </a:lnTo>
                <a:lnTo>
                  <a:pt x="276952" y="338020"/>
                </a:lnTo>
                <a:lnTo>
                  <a:pt x="302930" y="337178"/>
                </a:lnTo>
                <a:lnTo>
                  <a:pt x="396643" y="337178"/>
                </a:lnTo>
                <a:lnTo>
                  <a:pt x="387559" y="321444"/>
                </a:lnTo>
                <a:lnTo>
                  <a:pt x="101058" y="321444"/>
                </a:lnTo>
                <a:lnTo>
                  <a:pt x="91812" y="321344"/>
                </a:lnTo>
                <a:lnTo>
                  <a:pt x="82687" y="321032"/>
                </a:lnTo>
                <a:lnTo>
                  <a:pt x="73658" y="320491"/>
                </a:lnTo>
                <a:lnTo>
                  <a:pt x="64698" y="319704"/>
                </a:lnTo>
                <a:lnTo>
                  <a:pt x="201867" y="82016"/>
                </a:lnTo>
                <a:lnTo>
                  <a:pt x="249313" y="82016"/>
                </a:lnTo>
                <a:lnTo>
                  <a:pt x="201954" y="0"/>
                </a:lnTo>
                <a:close/>
              </a:path>
              <a:path w="404495" h="363219">
                <a:moveTo>
                  <a:pt x="396643" y="337178"/>
                </a:moveTo>
                <a:lnTo>
                  <a:pt x="302930" y="337178"/>
                </a:lnTo>
                <a:lnTo>
                  <a:pt x="328841" y="338020"/>
                </a:lnTo>
                <a:lnTo>
                  <a:pt x="354342" y="340472"/>
                </a:lnTo>
                <a:lnTo>
                  <a:pt x="379378" y="344422"/>
                </a:lnTo>
                <a:lnTo>
                  <a:pt x="403898" y="349759"/>
                </a:lnTo>
                <a:lnTo>
                  <a:pt x="396643" y="337178"/>
                </a:lnTo>
                <a:close/>
              </a:path>
              <a:path w="404495" h="363219">
                <a:moveTo>
                  <a:pt x="302962" y="295979"/>
                </a:moveTo>
                <a:lnTo>
                  <a:pt x="276981" y="296776"/>
                </a:lnTo>
                <a:lnTo>
                  <a:pt x="251479" y="299154"/>
                </a:lnTo>
                <a:lnTo>
                  <a:pt x="226466" y="303096"/>
                </a:lnTo>
                <a:lnTo>
                  <a:pt x="177560" y="314132"/>
                </a:lnTo>
                <a:lnTo>
                  <a:pt x="152534" y="318159"/>
                </a:lnTo>
                <a:lnTo>
                  <a:pt x="126994" y="320614"/>
                </a:lnTo>
                <a:lnTo>
                  <a:pt x="101058" y="321444"/>
                </a:lnTo>
                <a:lnTo>
                  <a:pt x="387559" y="321444"/>
                </a:lnTo>
                <a:lnTo>
                  <a:pt x="376535" y="302351"/>
                </a:lnTo>
                <a:lnTo>
                  <a:pt x="358489" y="299612"/>
                </a:lnTo>
                <a:lnTo>
                  <a:pt x="340176" y="297615"/>
                </a:lnTo>
                <a:lnTo>
                  <a:pt x="321649" y="296394"/>
                </a:lnTo>
                <a:lnTo>
                  <a:pt x="302962" y="295979"/>
                </a:lnTo>
                <a:close/>
              </a:path>
              <a:path w="404495" h="363219">
                <a:moveTo>
                  <a:pt x="249313" y="82016"/>
                </a:moveTo>
                <a:lnTo>
                  <a:pt x="201867" y="82016"/>
                </a:lnTo>
                <a:lnTo>
                  <a:pt x="284840" y="225393"/>
                </a:lnTo>
                <a:lnTo>
                  <a:pt x="263601" y="226870"/>
                </a:lnTo>
                <a:lnTo>
                  <a:pt x="242744" y="229406"/>
                </a:lnTo>
                <a:lnTo>
                  <a:pt x="222214" y="232996"/>
                </a:lnTo>
                <a:lnTo>
                  <a:pt x="187279" y="241109"/>
                </a:lnTo>
                <a:lnTo>
                  <a:pt x="172399" y="244031"/>
                </a:lnTo>
                <a:lnTo>
                  <a:pt x="157317" y="246398"/>
                </a:lnTo>
                <a:lnTo>
                  <a:pt x="142032" y="248201"/>
                </a:lnTo>
                <a:lnTo>
                  <a:pt x="117047" y="291476"/>
                </a:lnTo>
                <a:lnTo>
                  <a:pt x="138779" y="290026"/>
                </a:lnTo>
                <a:lnTo>
                  <a:pt x="160222" y="287435"/>
                </a:lnTo>
                <a:lnTo>
                  <a:pt x="181303" y="283783"/>
                </a:lnTo>
                <a:lnTo>
                  <a:pt x="226455" y="273630"/>
                </a:lnTo>
                <a:lnTo>
                  <a:pt x="251457" y="269658"/>
                </a:lnTo>
                <a:lnTo>
                  <a:pt x="276952" y="267256"/>
                </a:lnTo>
                <a:lnTo>
                  <a:pt x="302930" y="266449"/>
                </a:lnTo>
                <a:lnTo>
                  <a:pt x="355810" y="266449"/>
                </a:lnTo>
                <a:lnTo>
                  <a:pt x="249313" y="82016"/>
                </a:lnTo>
                <a:close/>
              </a:path>
              <a:path w="404495" h="363219">
                <a:moveTo>
                  <a:pt x="355810" y="266449"/>
                </a:moveTo>
                <a:lnTo>
                  <a:pt x="302930" y="266449"/>
                </a:lnTo>
                <a:lnTo>
                  <a:pt x="316805" y="266680"/>
                </a:lnTo>
                <a:lnTo>
                  <a:pt x="330637" y="267365"/>
                </a:lnTo>
                <a:lnTo>
                  <a:pt x="344357" y="268498"/>
                </a:lnTo>
                <a:lnTo>
                  <a:pt x="357899" y="270068"/>
                </a:lnTo>
                <a:lnTo>
                  <a:pt x="355810" y="266449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90303" y="1559384"/>
            <a:ext cx="126852" cy="572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981564" y="1559386"/>
            <a:ext cx="36671" cy="57626"/>
          </a:xfrm>
          <a:custGeom>
            <a:avLst/>
            <a:gdLst/>
            <a:ahLst/>
            <a:cxnLst/>
            <a:rect l="l" t="t" r="r" b="b"/>
            <a:pathLst>
              <a:path w="48895" h="76835">
                <a:moveTo>
                  <a:pt x="48740" y="0"/>
                </a:moveTo>
                <a:lnTo>
                  <a:pt x="0" y="0"/>
                </a:lnTo>
                <a:lnTo>
                  <a:pt x="0" y="76269"/>
                </a:lnTo>
                <a:lnTo>
                  <a:pt x="48740" y="76269"/>
                </a:lnTo>
                <a:lnTo>
                  <a:pt x="48740" y="65360"/>
                </a:lnTo>
                <a:lnTo>
                  <a:pt x="11551" y="65360"/>
                </a:lnTo>
                <a:lnTo>
                  <a:pt x="11551" y="42964"/>
                </a:lnTo>
                <a:lnTo>
                  <a:pt x="43270" y="42964"/>
                </a:lnTo>
                <a:lnTo>
                  <a:pt x="43270" y="32689"/>
                </a:lnTo>
                <a:lnTo>
                  <a:pt x="11551" y="32689"/>
                </a:lnTo>
                <a:lnTo>
                  <a:pt x="11551" y="10949"/>
                </a:lnTo>
                <a:lnTo>
                  <a:pt x="48740" y="10949"/>
                </a:lnTo>
                <a:lnTo>
                  <a:pt x="48740" y="0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072186" y="1559386"/>
            <a:ext cx="40481" cy="57626"/>
          </a:xfrm>
          <a:custGeom>
            <a:avLst/>
            <a:gdLst/>
            <a:ahLst/>
            <a:cxnLst/>
            <a:rect l="l" t="t" r="r" b="b"/>
            <a:pathLst>
              <a:path w="53975" h="76835">
                <a:moveTo>
                  <a:pt x="32471" y="10294"/>
                </a:moveTo>
                <a:lnTo>
                  <a:pt x="20899" y="10294"/>
                </a:lnTo>
                <a:lnTo>
                  <a:pt x="20899" y="76269"/>
                </a:lnTo>
                <a:lnTo>
                  <a:pt x="32471" y="76269"/>
                </a:lnTo>
                <a:lnTo>
                  <a:pt x="32471" y="10294"/>
                </a:lnTo>
                <a:close/>
              </a:path>
              <a:path w="53975" h="76835">
                <a:moveTo>
                  <a:pt x="53370" y="0"/>
                </a:moveTo>
                <a:lnTo>
                  <a:pt x="0" y="0"/>
                </a:lnTo>
                <a:lnTo>
                  <a:pt x="0" y="10294"/>
                </a:lnTo>
                <a:lnTo>
                  <a:pt x="53370" y="10294"/>
                </a:lnTo>
                <a:lnTo>
                  <a:pt x="53370" y="0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158058" y="1557087"/>
            <a:ext cx="40958" cy="58579"/>
          </a:xfrm>
          <a:custGeom>
            <a:avLst/>
            <a:gdLst/>
            <a:ahLst/>
            <a:cxnLst/>
            <a:rect l="l" t="t" r="r" b="b"/>
            <a:pathLst>
              <a:path w="54609" h="78105">
                <a:moveTo>
                  <a:pt x="27200" y="0"/>
                </a:moveTo>
                <a:lnTo>
                  <a:pt x="0" y="20487"/>
                </a:lnTo>
                <a:lnTo>
                  <a:pt x="0" y="57111"/>
                </a:lnTo>
                <a:lnTo>
                  <a:pt x="27200" y="77574"/>
                </a:lnTo>
                <a:lnTo>
                  <a:pt x="35492" y="76366"/>
                </a:lnTo>
                <a:lnTo>
                  <a:pt x="42287" y="73210"/>
                </a:lnTo>
                <a:lnTo>
                  <a:pt x="47514" y="68808"/>
                </a:lnTo>
                <a:lnTo>
                  <a:pt x="49535" y="66017"/>
                </a:lnTo>
                <a:lnTo>
                  <a:pt x="21755" y="66017"/>
                </a:lnTo>
                <a:lnTo>
                  <a:pt x="17781" y="63442"/>
                </a:lnTo>
                <a:lnTo>
                  <a:pt x="15413" y="60430"/>
                </a:lnTo>
                <a:lnTo>
                  <a:pt x="12421" y="56572"/>
                </a:lnTo>
                <a:lnTo>
                  <a:pt x="11556" y="54446"/>
                </a:lnTo>
                <a:lnTo>
                  <a:pt x="11556" y="23169"/>
                </a:lnTo>
                <a:lnTo>
                  <a:pt x="12421" y="21022"/>
                </a:lnTo>
                <a:lnTo>
                  <a:pt x="17781" y="14163"/>
                </a:lnTo>
                <a:lnTo>
                  <a:pt x="21755" y="11592"/>
                </a:lnTo>
                <a:lnTo>
                  <a:pt x="49547" y="11592"/>
                </a:lnTo>
                <a:lnTo>
                  <a:pt x="47514" y="8780"/>
                </a:lnTo>
                <a:lnTo>
                  <a:pt x="42287" y="4371"/>
                </a:lnTo>
                <a:lnTo>
                  <a:pt x="35492" y="1210"/>
                </a:lnTo>
                <a:lnTo>
                  <a:pt x="27200" y="0"/>
                </a:lnTo>
                <a:close/>
              </a:path>
              <a:path w="54609" h="78105">
                <a:moveTo>
                  <a:pt x="49547" y="11592"/>
                </a:moveTo>
                <a:lnTo>
                  <a:pt x="32670" y="11592"/>
                </a:lnTo>
                <a:lnTo>
                  <a:pt x="36624" y="14163"/>
                </a:lnTo>
                <a:lnTo>
                  <a:pt x="41993" y="21022"/>
                </a:lnTo>
                <a:lnTo>
                  <a:pt x="42848" y="23169"/>
                </a:lnTo>
                <a:lnTo>
                  <a:pt x="42848" y="54446"/>
                </a:lnTo>
                <a:lnTo>
                  <a:pt x="41993" y="56572"/>
                </a:lnTo>
                <a:lnTo>
                  <a:pt x="36624" y="63442"/>
                </a:lnTo>
                <a:lnTo>
                  <a:pt x="32670" y="66017"/>
                </a:lnTo>
                <a:lnTo>
                  <a:pt x="49535" y="66017"/>
                </a:lnTo>
                <a:lnTo>
                  <a:pt x="51097" y="63859"/>
                </a:lnTo>
                <a:lnTo>
                  <a:pt x="53580" y="59355"/>
                </a:lnTo>
                <a:lnTo>
                  <a:pt x="54436" y="57111"/>
                </a:lnTo>
                <a:lnTo>
                  <a:pt x="54436" y="20487"/>
                </a:lnTo>
                <a:lnTo>
                  <a:pt x="53580" y="18228"/>
                </a:lnTo>
                <a:lnTo>
                  <a:pt x="51097" y="13735"/>
                </a:lnTo>
                <a:lnTo>
                  <a:pt x="49547" y="11592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937246" y="1559274"/>
            <a:ext cx="35243" cy="57626"/>
          </a:xfrm>
          <a:custGeom>
            <a:avLst/>
            <a:gdLst/>
            <a:ahLst/>
            <a:cxnLst/>
            <a:rect l="l" t="t" r="r" b="b"/>
            <a:pathLst>
              <a:path w="46990" h="76835">
                <a:moveTo>
                  <a:pt x="46363" y="0"/>
                </a:moveTo>
                <a:lnTo>
                  <a:pt x="30323" y="0"/>
                </a:lnTo>
                <a:lnTo>
                  <a:pt x="22343" y="833"/>
                </a:lnTo>
                <a:lnTo>
                  <a:pt x="0" y="38125"/>
                </a:lnTo>
                <a:lnTo>
                  <a:pt x="207" y="48604"/>
                </a:lnTo>
                <a:lnTo>
                  <a:pt x="31178" y="76291"/>
                </a:lnTo>
                <a:lnTo>
                  <a:pt x="46363" y="76291"/>
                </a:lnTo>
                <a:lnTo>
                  <a:pt x="46363" y="65345"/>
                </a:lnTo>
                <a:lnTo>
                  <a:pt x="24512" y="65345"/>
                </a:lnTo>
                <a:lnTo>
                  <a:pt x="19387" y="63101"/>
                </a:lnTo>
                <a:lnTo>
                  <a:pt x="16048" y="58699"/>
                </a:lnTo>
                <a:lnTo>
                  <a:pt x="13200" y="54842"/>
                </a:lnTo>
                <a:lnTo>
                  <a:pt x="12843" y="52715"/>
                </a:lnTo>
                <a:lnTo>
                  <a:pt x="12843" y="24853"/>
                </a:lnTo>
                <a:lnTo>
                  <a:pt x="13200" y="21536"/>
                </a:lnTo>
                <a:lnTo>
                  <a:pt x="16726" y="17281"/>
                </a:lnTo>
                <a:lnTo>
                  <a:pt x="20574" y="12548"/>
                </a:lnTo>
                <a:lnTo>
                  <a:pt x="24857" y="10941"/>
                </a:lnTo>
                <a:lnTo>
                  <a:pt x="46363" y="10941"/>
                </a:lnTo>
                <a:lnTo>
                  <a:pt x="46363" y="0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15131" y="1558480"/>
            <a:ext cx="34766" cy="57626"/>
          </a:xfrm>
          <a:custGeom>
            <a:avLst/>
            <a:gdLst/>
            <a:ahLst/>
            <a:cxnLst/>
            <a:rect l="l" t="t" r="r" b="b"/>
            <a:pathLst>
              <a:path w="46354" h="76835">
                <a:moveTo>
                  <a:pt x="46313" y="0"/>
                </a:moveTo>
                <a:lnTo>
                  <a:pt x="30313" y="0"/>
                </a:lnTo>
                <a:lnTo>
                  <a:pt x="22336" y="834"/>
                </a:lnTo>
                <a:lnTo>
                  <a:pt x="0" y="38140"/>
                </a:lnTo>
                <a:lnTo>
                  <a:pt x="207" y="48604"/>
                </a:lnTo>
                <a:lnTo>
                  <a:pt x="31158" y="76306"/>
                </a:lnTo>
                <a:lnTo>
                  <a:pt x="46313" y="76306"/>
                </a:lnTo>
                <a:lnTo>
                  <a:pt x="46313" y="65360"/>
                </a:lnTo>
                <a:lnTo>
                  <a:pt x="24486" y="65360"/>
                </a:lnTo>
                <a:lnTo>
                  <a:pt x="19367" y="63106"/>
                </a:lnTo>
                <a:lnTo>
                  <a:pt x="16018" y="58714"/>
                </a:lnTo>
                <a:lnTo>
                  <a:pt x="13173" y="54857"/>
                </a:lnTo>
                <a:lnTo>
                  <a:pt x="12828" y="52730"/>
                </a:lnTo>
                <a:lnTo>
                  <a:pt x="12828" y="24869"/>
                </a:lnTo>
                <a:lnTo>
                  <a:pt x="13173" y="21540"/>
                </a:lnTo>
                <a:lnTo>
                  <a:pt x="16700" y="17287"/>
                </a:lnTo>
                <a:lnTo>
                  <a:pt x="20533" y="12543"/>
                </a:lnTo>
                <a:lnTo>
                  <a:pt x="24842" y="10935"/>
                </a:lnTo>
                <a:lnTo>
                  <a:pt x="46313" y="10935"/>
                </a:lnTo>
                <a:lnTo>
                  <a:pt x="46313" y="0"/>
                </a:lnTo>
                <a:close/>
              </a:path>
            </a:pathLst>
          </a:custGeom>
          <a:solidFill>
            <a:srgbClr val="0079C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937291" y="1545760"/>
            <a:ext cx="261938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928" y="0"/>
                </a:lnTo>
              </a:path>
            </a:pathLst>
          </a:custGeom>
          <a:ln w="10259">
            <a:solidFill>
              <a:srgbClr val="0079C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937291" y="1629197"/>
            <a:ext cx="261938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928" y="0"/>
                </a:lnTo>
              </a:path>
            </a:pathLst>
          </a:custGeom>
          <a:ln w="10248">
            <a:solidFill>
              <a:srgbClr val="0079C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90329" y="1545760"/>
            <a:ext cx="127159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090" y="0"/>
                </a:lnTo>
              </a:path>
            </a:pathLst>
          </a:custGeom>
          <a:ln w="10259">
            <a:solidFill>
              <a:srgbClr val="0079C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790329" y="1629197"/>
            <a:ext cx="127159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090" y="0"/>
                </a:lnTo>
              </a:path>
            </a:pathLst>
          </a:custGeom>
          <a:ln w="10248">
            <a:solidFill>
              <a:srgbClr val="0079C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23581" y="1559385"/>
            <a:ext cx="47761" cy="572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791269" y="1736608"/>
            <a:ext cx="353402" cy="783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177168" y="1736608"/>
            <a:ext cx="119471" cy="7905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310952" y="1736608"/>
            <a:ext cx="90137" cy="631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312580" y="1466571"/>
            <a:ext cx="1112091" cy="2073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66206" y="4711762"/>
            <a:ext cx="1223285" cy="33506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871544" y="4194794"/>
            <a:ext cx="1067085" cy="67986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441028" y="4250196"/>
            <a:ext cx="673918" cy="6739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573777" y="3139508"/>
            <a:ext cx="1512168" cy="5232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436923" y="1384182"/>
            <a:ext cx="568902" cy="38787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634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9249" y="593979"/>
            <a:ext cx="576595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/>
              <a:t>Global </a:t>
            </a:r>
            <a:r>
              <a:rPr spc="26"/>
              <a:t>production </a:t>
            </a:r>
            <a:r>
              <a:rPr spc="4"/>
              <a:t>capacities </a:t>
            </a:r>
            <a:r>
              <a:rPr spc="-4"/>
              <a:t>and </a:t>
            </a:r>
            <a:r>
              <a:rPr spc="-8"/>
              <a:t>market </a:t>
            </a:r>
            <a:r>
              <a:rPr spc="-4"/>
              <a:t>segments</a:t>
            </a:r>
            <a:r>
              <a:rPr spc="-34"/>
              <a:t> </a:t>
            </a:r>
            <a:r>
              <a:rPr spc="-4"/>
              <a:t>2020</a:t>
            </a:r>
          </a:p>
        </p:txBody>
      </p:sp>
      <p:sp>
        <p:nvSpPr>
          <p:cNvPr id="4" name="object 4"/>
          <p:cNvSpPr/>
          <p:nvPr/>
        </p:nvSpPr>
        <p:spPr>
          <a:xfrm>
            <a:off x="1352897" y="1473525"/>
            <a:ext cx="2931290" cy="3185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6725" y="1495424"/>
            <a:ext cx="3705225" cy="26098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47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9249" y="651129"/>
            <a:ext cx="531018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i="1" spc="-4">
                <a:solidFill>
                  <a:prstClr val="black"/>
                </a:solidFill>
                <a:latin typeface="Arial"/>
                <a:cs typeface="Arial"/>
              </a:rPr>
              <a:t>Global </a:t>
            </a:r>
            <a:r>
              <a:rPr i="1" spc="26">
                <a:solidFill>
                  <a:prstClr val="black"/>
                </a:solidFill>
                <a:latin typeface="Arial"/>
                <a:cs typeface="Arial"/>
              </a:rPr>
              <a:t>production </a:t>
            </a:r>
            <a:r>
              <a:rPr i="1" spc="4">
                <a:solidFill>
                  <a:prstClr val="black"/>
                </a:solidFill>
                <a:latin typeface="Arial"/>
                <a:cs typeface="Arial"/>
              </a:rPr>
              <a:t>capacities </a:t>
            </a:r>
            <a:r>
              <a:rPr i="1" spc="15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i="1" spc="-11">
                <a:solidFill>
                  <a:prstClr val="black"/>
                </a:solidFill>
                <a:latin typeface="Arial"/>
                <a:cs typeface="Arial"/>
              </a:rPr>
              <a:t>material </a:t>
            </a:r>
            <a:r>
              <a:rPr i="1" spc="11">
                <a:solidFill>
                  <a:prstClr val="black"/>
                </a:solidFill>
                <a:latin typeface="Arial"/>
                <a:cs typeface="Arial"/>
              </a:rPr>
              <a:t>type</a:t>
            </a:r>
            <a:r>
              <a:rPr i="1" spc="-45">
                <a:solidFill>
                  <a:prstClr val="black"/>
                </a:solidFill>
                <a:latin typeface="Arial"/>
                <a:cs typeface="Arial"/>
              </a:rPr>
              <a:t> (2020)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0718" y="1143280"/>
            <a:ext cx="5719302" cy="3938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759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9249" y="651129"/>
            <a:ext cx="538781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i="1" spc="-15">
                <a:solidFill>
                  <a:prstClr val="black"/>
                </a:solidFill>
                <a:latin typeface="Arial"/>
                <a:cs typeface="Arial"/>
              </a:rPr>
              <a:t>Regional </a:t>
            </a:r>
            <a:r>
              <a:rPr i="1" spc="8">
                <a:solidFill>
                  <a:prstClr val="black"/>
                </a:solidFill>
                <a:latin typeface="Arial"/>
                <a:cs typeface="Arial"/>
              </a:rPr>
              <a:t>development </a:t>
            </a:r>
            <a:r>
              <a:rPr i="1" spc="3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i="1" spc="26">
                <a:solidFill>
                  <a:prstClr val="black"/>
                </a:solidFill>
                <a:latin typeface="Arial"/>
                <a:cs typeface="Arial"/>
              </a:rPr>
              <a:t>production </a:t>
            </a:r>
            <a:r>
              <a:rPr i="1" spc="4">
                <a:solidFill>
                  <a:prstClr val="black"/>
                </a:solidFill>
                <a:latin typeface="Arial"/>
                <a:cs typeface="Arial"/>
              </a:rPr>
              <a:t>capacities</a:t>
            </a:r>
            <a:r>
              <a:rPr i="1" spc="-8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i="1" spc="-4">
                <a:solidFill>
                  <a:prstClr val="black"/>
                </a:solidFill>
                <a:latin typeface="Arial"/>
                <a:cs typeface="Arial"/>
              </a:rPr>
              <a:t>2020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90278" y="1592319"/>
            <a:ext cx="6367415" cy="3356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841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52702" y="1623441"/>
            <a:ext cx="2858453" cy="2235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9083" marR="402908" indent="-270034" defTabSz="685800">
              <a:spcBef>
                <a:spcPts val="75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-11">
                <a:solidFill>
                  <a:prstClr val="black"/>
                </a:solidFill>
                <a:latin typeface="Arial"/>
                <a:cs typeface="Arial"/>
              </a:rPr>
              <a:t>Innovation 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(advanced </a:t>
            </a: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technical 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properties and 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functionalities)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083" marR="3810" indent="-270034" defTabSz="685800">
              <a:spcBef>
                <a:spcPts val="720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23">
                <a:solidFill>
                  <a:prstClr val="black"/>
                </a:solidFill>
                <a:latin typeface="Arial"/>
                <a:cs typeface="Arial"/>
              </a:rPr>
              <a:t>Market </a:t>
            </a:r>
            <a:r>
              <a:rPr sz="1200" b="1" spc="4">
                <a:solidFill>
                  <a:prstClr val="black"/>
                </a:solidFill>
                <a:latin typeface="Arial"/>
                <a:cs typeface="Arial"/>
              </a:rPr>
              <a:t>demand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200" b="1" spc="-19">
                <a:solidFill>
                  <a:prstClr val="black"/>
                </a:solidFill>
                <a:latin typeface="Arial"/>
                <a:cs typeface="Arial"/>
              </a:rPr>
              <a:t>high </a:t>
            </a:r>
            <a:r>
              <a:rPr sz="1200" b="1" spc="-4">
                <a:solidFill>
                  <a:prstClr val="black"/>
                </a:solidFill>
                <a:latin typeface="Arial"/>
                <a:cs typeface="Arial"/>
              </a:rPr>
              <a:t>consumer  </a:t>
            </a:r>
            <a:r>
              <a:rPr sz="1200" b="1" spc="8">
                <a:solidFill>
                  <a:prstClr val="black"/>
                </a:solidFill>
                <a:latin typeface="Arial"/>
                <a:cs typeface="Arial"/>
              </a:rPr>
              <a:t>acceptance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083" marR="213836" indent="-270034" defTabSz="685800">
              <a:lnSpc>
                <a:spcPts val="1425"/>
              </a:lnSpc>
              <a:spcBef>
                <a:spcPts val="870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-15">
                <a:solidFill>
                  <a:prstClr val="black"/>
                </a:solidFill>
                <a:latin typeface="Arial"/>
                <a:cs typeface="Arial"/>
              </a:rPr>
              <a:t>Sustainability </a:t>
            </a:r>
            <a:r>
              <a:rPr sz="1200" b="1" spc="-4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200" b="1" spc="-11">
                <a:solidFill>
                  <a:prstClr val="black"/>
                </a:solidFill>
                <a:latin typeface="Arial"/>
                <a:cs typeface="Arial"/>
              </a:rPr>
              <a:t>environmental  </a:t>
            </a:r>
            <a:r>
              <a:rPr sz="1200" b="1">
                <a:solidFill>
                  <a:prstClr val="black"/>
                </a:solidFill>
                <a:latin typeface="Arial"/>
                <a:cs typeface="Arial"/>
              </a:rPr>
              <a:t>impacts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083" marR="376713" indent="-270034" defTabSz="685800">
              <a:lnSpc>
                <a:spcPts val="1425"/>
              </a:lnSpc>
              <a:spcBef>
                <a:spcPts val="750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-11">
                <a:solidFill>
                  <a:prstClr val="black"/>
                </a:solidFill>
                <a:latin typeface="Arial"/>
                <a:cs typeface="Arial"/>
              </a:rPr>
              <a:t>Recyclability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and new recycling  </a:t>
            </a:r>
            <a:r>
              <a:rPr sz="1200" spc="15">
                <a:solidFill>
                  <a:prstClr val="black"/>
                </a:solidFill>
                <a:latin typeface="Arial"/>
                <a:cs typeface="Arial"/>
              </a:rPr>
              <a:t>options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083" marR="146209" indent="-270034" defTabSz="685800">
              <a:lnSpc>
                <a:spcPts val="1425"/>
              </a:lnSpc>
              <a:spcBef>
                <a:spcPts val="750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-8">
                <a:solidFill>
                  <a:prstClr val="black"/>
                </a:solidFill>
                <a:latin typeface="Arial"/>
                <a:cs typeface="Arial"/>
              </a:rPr>
              <a:t>Renewability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therefore 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independence </a:t>
            </a: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fossil</a:t>
            </a:r>
            <a:r>
              <a:rPr sz="1200" spc="-4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resources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7663" y="1151335"/>
            <a:ext cx="2916555" cy="286136"/>
          </a:xfrm>
          <a:prstGeom prst="rect">
            <a:avLst/>
          </a:prstGeom>
          <a:solidFill>
            <a:srgbClr val="9ABA0D"/>
          </a:solidFill>
        </p:spPr>
        <p:txBody>
          <a:bodyPr vert="horz" wrap="square" lIns="0" tIns="54769" rIns="0" bIns="0" rtlCol="0">
            <a:spAutoFit/>
          </a:bodyPr>
          <a:lstStyle/>
          <a:p>
            <a:pPr marL="799148" defTabSz="685800">
              <a:spcBef>
                <a:spcPts val="431"/>
              </a:spcBef>
            </a:pPr>
            <a:r>
              <a:rPr sz="1500" b="1" spc="34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1500" b="1" spc="-1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>
                <a:solidFill>
                  <a:srgbClr val="FFFFFF"/>
                </a:solidFill>
                <a:latin typeface="Arial"/>
                <a:cs typeface="Arial"/>
              </a:rPr>
              <a:t>drivers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6856" y="651129"/>
            <a:ext cx="27370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/>
              <a:t>Market </a:t>
            </a:r>
            <a:r>
              <a:rPr spc="-8"/>
              <a:t>drivers </a:t>
            </a:r>
            <a:r>
              <a:rPr spc="-4"/>
              <a:t>and</a:t>
            </a:r>
            <a:r>
              <a:rPr spc="-49"/>
              <a:t> </a:t>
            </a:r>
            <a:r>
              <a:rPr spc="-11"/>
              <a:t>barriers</a:t>
            </a:r>
          </a:p>
        </p:txBody>
      </p:sp>
      <p:sp>
        <p:nvSpPr>
          <p:cNvPr id="6" name="object 6"/>
          <p:cNvSpPr/>
          <p:nvPr/>
        </p:nvSpPr>
        <p:spPr>
          <a:xfrm>
            <a:off x="4734019" y="1167593"/>
            <a:ext cx="2700299" cy="3405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706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6708" y="1678305"/>
            <a:ext cx="2873693" cy="25791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79559" marR="3810" indent="-270034" algn="just" defTabSz="685800">
              <a:lnSpc>
                <a:spcPts val="1425"/>
              </a:lnSpc>
              <a:spcBef>
                <a:spcPts val="135"/>
              </a:spcBef>
              <a:buClr>
                <a:srgbClr val="EA8F32"/>
              </a:buClr>
              <a:buFont typeface="Arial"/>
              <a:buChar char="•"/>
              <a:tabLst>
                <a:tab pos="279559" algn="l"/>
              </a:tabLst>
            </a:pPr>
            <a:r>
              <a:rPr sz="1200" b="1" spc="-15">
                <a:solidFill>
                  <a:prstClr val="black"/>
                </a:solidFill>
                <a:latin typeface="Arial"/>
                <a:cs typeface="Arial"/>
              </a:rPr>
              <a:t>Level </a:t>
            </a:r>
            <a:r>
              <a:rPr sz="1200" b="1" spc="-19">
                <a:solidFill>
                  <a:prstClr val="black"/>
                </a:solidFill>
                <a:latin typeface="Arial"/>
                <a:cs typeface="Arial"/>
              </a:rPr>
              <a:t>playing </a:t>
            </a:r>
            <a:r>
              <a:rPr sz="1200" b="1" spc="-11">
                <a:solidFill>
                  <a:prstClr val="black"/>
                </a:solidFill>
                <a:latin typeface="Arial"/>
                <a:cs typeface="Arial"/>
              </a:rPr>
              <a:t>field </a:t>
            </a:r>
            <a:r>
              <a:rPr sz="1200">
                <a:solidFill>
                  <a:prstClr val="black"/>
                </a:solidFill>
                <a:latin typeface="Arial"/>
                <a:cs typeface="Arial"/>
              </a:rPr>
              <a:t>needed </a:t>
            </a:r>
            <a:r>
              <a:rPr sz="1200" spc="11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1200" spc="-11">
                <a:solidFill>
                  <a:prstClr val="black"/>
                </a:solidFill>
                <a:latin typeface="Arial"/>
                <a:cs typeface="Arial"/>
              </a:rPr>
              <a:t>all </a:t>
            </a:r>
            <a:r>
              <a:rPr sz="1200" spc="26">
                <a:solidFill>
                  <a:prstClr val="black"/>
                </a:solidFill>
                <a:latin typeface="Arial"/>
                <a:cs typeface="Arial"/>
              </a:rPr>
              <a:t>bio-  </a:t>
            </a: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based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industries </a:t>
            </a:r>
            <a:r>
              <a:rPr sz="1200" spc="3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200" spc="-15">
                <a:solidFill>
                  <a:prstClr val="black"/>
                </a:solidFill>
                <a:latin typeface="Arial"/>
                <a:cs typeface="Arial"/>
              </a:rPr>
              <a:t>ensure </a:t>
            </a:r>
            <a:r>
              <a:rPr sz="1200" b="1">
                <a:solidFill>
                  <a:prstClr val="black"/>
                </a:solidFill>
                <a:latin typeface="Arial"/>
                <a:cs typeface="Arial"/>
              </a:rPr>
              <a:t>access </a:t>
            </a:r>
            <a:r>
              <a:rPr sz="1200" b="1" spc="8">
                <a:solidFill>
                  <a:prstClr val="black"/>
                </a:solidFill>
                <a:latin typeface="Arial"/>
                <a:cs typeface="Arial"/>
              </a:rPr>
              <a:t>to  </a:t>
            </a:r>
            <a:r>
              <a:rPr sz="1200" b="1" spc="-8">
                <a:solidFill>
                  <a:prstClr val="black"/>
                </a:solidFill>
                <a:latin typeface="Arial"/>
                <a:cs typeface="Arial"/>
              </a:rPr>
              <a:t>biomass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559" marR="296704" indent="-270034" defTabSz="685800">
              <a:lnSpc>
                <a:spcPts val="1425"/>
              </a:lnSpc>
              <a:spcBef>
                <a:spcPts val="746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4">
                <a:solidFill>
                  <a:prstClr val="black"/>
                </a:solidFill>
                <a:latin typeface="Arial"/>
                <a:cs typeface="Arial"/>
              </a:rPr>
              <a:t>Acceptance </a:t>
            </a:r>
            <a:r>
              <a:rPr sz="1200" spc="-8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established waste  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streams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559" marR="102394" indent="-270034" defTabSz="685800">
              <a:lnSpc>
                <a:spcPct val="99400"/>
              </a:lnSpc>
              <a:spcBef>
                <a:spcPts val="769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11">
                <a:solidFill>
                  <a:prstClr val="black"/>
                </a:solidFill>
                <a:latin typeface="Arial"/>
                <a:cs typeface="Arial"/>
              </a:rPr>
              <a:t>No </a:t>
            </a:r>
            <a:r>
              <a:rPr sz="1200" b="1" spc="-15">
                <a:solidFill>
                  <a:prstClr val="black"/>
                </a:solidFill>
                <a:latin typeface="Arial"/>
                <a:cs typeface="Arial"/>
              </a:rPr>
              <a:t>policy </a:t>
            </a:r>
            <a:r>
              <a:rPr sz="1200" b="1" spc="8">
                <a:solidFill>
                  <a:prstClr val="black"/>
                </a:solidFill>
                <a:latin typeface="Arial"/>
                <a:cs typeface="Arial"/>
              </a:rPr>
              <a:t>framework, </a:t>
            </a:r>
            <a:r>
              <a:rPr sz="1200" b="1" spc="-4">
                <a:solidFill>
                  <a:prstClr val="black"/>
                </a:solidFill>
                <a:latin typeface="Arial"/>
                <a:cs typeface="Arial"/>
              </a:rPr>
              <a:t>measures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,  </a:t>
            </a: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such </a:t>
            </a:r>
            <a:r>
              <a:rPr sz="1200" spc="-15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200" spc="11">
                <a:solidFill>
                  <a:prstClr val="black"/>
                </a:solidFill>
                <a:latin typeface="Arial"/>
                <a:cs typeface="Arial"/>
              </a:rPr>
              <a:t>quotas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exist </a:t>
            </a:r>
            <a:r>
              <a:rPr sz="1200" spc="11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1200" spc="-8">
                <a:solidFill>
                  <a:prstClr val="black"/>
                </a:solidFill>
                <a:latin typeface="Arial"/>
                <a:cs typeface="Arial"/>
              </a:rPr>
              <a:t>renewable  </a:t>
            </a:r>
            <a:r>
              <a:rPr sz="1200" spc="-15">
                <a:solidFill>
                  <a:prstClr val="black"/>
                </a:solidFill>
                <a:latin typeface="Arial"/>
                <a:cs typeface="Arial"/>
              </a:rPr>
              <a:t>energy </a:t>
            </a:r>
            <a:r>
              <a:rPr sz="1200" spc="-8">
                <a:solidFill>
                  <a:prstClr val="black"/>
                </a:solidFill>
                <a:latin typeface="Arial"/>
                <a:cs typeface="Arial"/>
              </a:rPr>
              <a:t>sector, </a:t>
            </a:r>
            <a:r>
              <a:rPr sz="1200" spc="26">
                <a:solidFill>
                  <a:prstClr val="black"/>
                </a:solidFill>
                <a:latin typeface="Arial"/>
                <a:cs typeface="Arial"/>
              </a:rPr>
              <a:t>but </a:t>
            </a:r>
            <a:r>
              <a:rPr sz="1200" spc="15">
                <a:solidFill>
                  <a:prstClr val="black"/>
                </a:solidFill>
                <a:latin typeface="Arial"/>
                <a:cs typeface="Arial"/>
              </a:rPr>
              <a:t>not </a:t>
            </a:r>
            <a:r>
              <a:rPr sz="1200" spc="11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20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11">
                <a:solidFill>
                  <a:prstClr val="black"/>
                </a:solidFill>
                <a:latin typeface="Arial"/>
                <a:cs typeface="Arial"/>
              </a:rPr>
              <a:t>bioplastics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559" marR="179546" indent="-270034" defTabSz="685800">
              <a:lnSpc>
                <a:spcPts val="1425"/>
              </a:lnSpc>
              <a:spcBef>
                <a:spcPts val="799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-8">
                <a:solidFill>
                  <a:prstClr val="black"/>
                </a:solidFill>
                <a:latin typeface="Arial"/>
                <a:cs typeface="Arial"/>
              </a:rPr>
              <a:t>Missing </a:t>
            </a:r>
            <a:r>
              <a:rPr sz="1200" b="1" spc="-19">
                <a:solidFill>
                  <a:prstClr val="black"/>
                </a:solidFill>
                <a:latin typeface="Arial"/>
                <a:cs typeface="Arial"/>
              </a:rPr>
              <a:t>links </a:t>
            </a:r>
            <a:r>
              <a:rPr sz="1200" spc="8">
                <a:solidFill>
                  <a:prstClr val="black"/>
                </a:solidFill>
                <a:latin typeface="Arial"/>
                <a:cs typeface="Arial"/>
              </a:rPr>
              <a:t>between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suppliers </a:t>
            </a:r>
            <a:r>
              <a:rPr sz="1200" spc="15">
                <a:solidFill>
                  <a:prstClr val="black"/>
                </a:solidFill>
                <a:latin typeface="Arial"/>
                <a:cs typeface="Arial"/>
              </a:rPr>
              <a:t>of 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raw </a:t>
            </a: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materials </a:t>
            </a:r>
            <a:r>
              <a:rPr sz="1200" spc="4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1200">
                <a:solidFill>
                  <a:prstClr val="black"/>
                </a:solidFill>
                <a:latin typeface="Arial"/>
                <a:cs typeface="Arial"/>
              </a:rPr>
              <a:t> manufacturers</a:t>
            </a:r>
          </a:p>
          <a:p>
            <a:pPr marL="279559" indent="-270034" defTabSz="685800">
              <a:lnSpc>
                <a:spcPts val="1433"/>
              </a:lnSpc>
              <a:spcBef>
                <a:spcPts val="761"/>
              </a:spcBef>
              <a:buClr>
                <a:srgbClr val="EA8F32"/>
              </a:buClr>
              <a:buFont typeface="Arial"/>
              <a:buChar char="•"/>
              <a:tabLst>
                <a:tab pos="279083" algn="l"/>
                <a:tab pos="279559" algn="l"/>
              </a:tabLst>
            </a:pPr>
            <a:r>
              <a:rPr sz="1200" b="1" spc="4">
                <a:solidFill>
                  <a:prstClr val="black"/>
                </a:solidFill>
                <a:latin typeface="Arial"/>
                <a:cs typeface="Arial"/>
              </a:rPr>
              <a:t>Lack </a:t>
            </a:r>
            <a:r>
              <a:rPr sz="1200" b="1" spc="-4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1200" b="1">
                <a:solidFill>
                  <a:prstClr val="black"/>
                </a:solidFill>
                <a:latin typeface="Arial"/>
                <a:cs typeface="Arial"/>
              </a:rPr>
              <a:t>knowledge </a:t>
            </a:r>
            <a:r>
              <a:rPr sz="1200" b="1" spc="-4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1200" b="1" spc="-1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8">
                <a:solidFill>
                  <a:prstClr val="black"/>
                </a:solidFill>
                <a:latin typeface="Arial"/>
                <a:cs typeface="Arial"/>
              </a:rPr>
              <a:t>complexity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79559" defTabSz="685800">
              <a:lnSpc>
                <a:spcPts val="1433"/>
              </a:lnSpc>
            </a:pPr>
            <a:r>
              <a:rPr sz="1200" spc="-4">
                <a:solidFill>
                  <a:prstClr val="black"/>
                </a:solidFill>
                <a:latin typeface="Arial"/>
                <a:cs typeface="Arial"/>
              </a:rPr>
              <a:t>regarding </a:t>
            </a:r>
            <a:r>
              <a:rPr sz="1200" spc="11">
                <a:solidFill>
                  <a:prstClr val="black"/>
                </a:solidFill>
                <a:latin typeface="Arial"/>
                <a:cs typeface="Arial"/>
              </a:rPr>
              <a:t>communication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10299" y="1205341"/>
            <a:ext cx="2917508" cy="287098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0" tIns="55721" rIns="0" bIns="0" rtlCol="0">
            <a:spAutoFit/>
          </a:bodyPr>
          <a:lstStyle/>
          <a:p>
            <a:pPr marL="757238" defTabSz="685800">
              <a:spcBef>
                <a:spcPts val="439"/>
              </a:spcBef>
            </a:pPr>
            <a:r>
              <a:rPr sz="1500" b="1" spc="34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1500" b="1" spc="-1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4">
                <a:solidFill>
                  <a:srgbClr val="FFFFFF"/>
                </a:solidFill>
                <a:latin typeface="Arial"/>
                <a:cs typeface="Arial"/>
              </a:rPr>
              <a:t>barriers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6856" y="651129"/>
            <a:ext cx="27370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/>
              <a:t>Market </a:t>
            </a:r>
            <a:r>
              <a:rPr spc="-8"/>
              <a:t>drivers </a:t>
            </a:r>
            <a:r>
              <a:rPr spc="-4"/>
              <a:t>and</a:t>
            </a:r>
            <a:r>
              <a:rPr spc="-49"/>
              <a:t> </a:t>
            </a:r>
            <a:r>
              <a:rPr spc="-11"/>
              <a:t>barriers</a:t>
            </a:r>
          </a:p>
        </p:txBody>
      </p:sp>
      <p:sp>
        <p:nvSpPr>
          <p:cNvPr id="6" name="object 6"/>
          <p:cNvSpPr/>
          <p:nvPr/>
        </p:nvSpPr>
        <p:spPr>
          <a:xfrm>
            <a:off x="4788025" y="1209676"/>
            <a:ext cx="2619248" cy="3100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89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9249" y="651129"/>
            <a:ext cx="417718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30"/>
              <a:t>Market </a:t>
            </a:r>
            <a:r>
              <a:rPr spc="-23"/>
              <a:t>trends and </a:t>
            </a:r>
            <a:r>
              <a:rPr spc="-15"/>
              <a:t>the </a:t>
            </a:r>
            <a:r>
              <a:rPr spc="-8"/>
              <a:t>Covid-19</a:t>
            </a:r>
            <a:r>
              <a:rPr spc="-270"/>
              <a:t> </a:t>
            </a:r>
            <a:r>
              <a:rPr spc="-11"/>
              <a:t>pandemic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09249" y="1277493"/>
            <a:ext cx="3423761" cy="2910123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279559" marR="3810" indent="-270510" defTabSz="685800">
              <a:lnSpc>
                <a:spcPts val="1568"/>
              </a:lnSpc>
              <a:spcBef>
                <a:spcPts val="169"/>
              </a:spcBef>
              <a:buClr>
                <a:srgbClr val="D36A29"/>
              </a:buClr>
              <a:buFontTx/>
              <a:buChar char="•"/>
              <a:tabLst>
                <a:tab pos="279559" algn="l"/>
                <a:tab pos="280035" algn="l"/>
              </a:tabLst>
            </a:pP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Covid-19 </a:t>
            </a:r>
            <a:r>
              <a:rPr sz="1350">
                <a:solidFill>
                  <a:prstClr val="black"/>
                </a:solidFill>
                <a:latin typeface="Arial"/>
                <a:cs typeface="Arial"/>
              </a:rPr>
              <a:t>crisis </a:t>
            </a: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led to decrease of both oil  price and and</a:t>
            </a:r>
            <a:r>
              <a:rPr sz="1350" spc="-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GDP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279559" marR="432435" indent="-270510" defTabSz="685800">
              <a:lnSpc>
                <a:spcPct val="99400"/>
              </a:lnSpc>
              <a:spcBef>
                <a:spcPts val="758"/>
              </a:spcBef>
              <a:buClr>
                <a:srgbClr val="D36A29"/>
              </a:buClr>
              <a:buFontTx/>
              <a:buChar char="•"/>
              <a:tabLst>
                <a:tab pos="279559" algn="l"/>
                <a:tab pos="280035" algn="l"/>
              </a:tabLst>
            </a:pP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Need for heath-safe packaging and  demand for personal protective  equipment (e.g. face</a:t>
            </a:r>
            <a:r>
              <a:rPr sz="1350" spc="-23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masks/gloves)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279559" marR="184309" indent="-270510" defTabSz="685800">
              <a:lnSpc>
                <a:spcPts val="1583"/>
              </a:lnSpc>
              <a:spcBef>
                <a:spcPts val="859"/>
              </a:spcBef>
              <a:buClr>
                <a:srgbClr val="D36A29"/>
              </a:buClr>
              <a:buFontTx/>
              <a:buChar char="•"/>
              <a:tabLst>
                <a:tab pos="279559" algn="l"/>
                <a:tab pos="280035" algn="l"/>
              </a:tabLst>
            </a:pP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Shift of social awareness regarding the  use of</a:t>
            </a:r>
            <a:r>
              <a:rPr sz="1350" spc="-8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plastics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279559" marR="347186" indent="-270510" defTabSz="685800">
              <a:lnSpc>
                <a:spcPct val="99400"/>
              </a:lnSpc>
              <a:spcBef>
                <a:spcPts val="739"/>
              </a:spcBef>
              <a:buClr>
                <a:srgbClr val="D36A29"/>
              </a:buClr>
              <a:buFontTx/>
              <a:buChar char="•"/>
              <a:tabLst>
                <a:tab pos="279559" algn="l"/>
                <a:tab pos="280035" algn="l"/>
              </a:tabLst>
            </a:pPr>
            <a:r>
              <a:rPr sz="1350">
                <a:solidFill>
                  <a:prstClr val="black"/>
                </a:solidFill>
                <a:latin typeface="Arial"/>
                <a:cs typeface="Arial"/>
              </a:rPr>
              <a:t>No </a:t>
            </a: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studies on the real reflects on the  demands of bioplastics after the  pandemic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279559" marR="108109" indent="-270510" defTabSz="685800">
              <a:lnSpc>
                <a:spcPts val="1568"/>
              </a:lnSpc>
              <a:spcBef>
                <a:spcPts val="889"/>
              </a:spcBef>
              <a:buClr>
                <a:srgbClr val="D36A29"/>
              </a:buClr>
              <a:buFontTx/>
              <a:buChar char="•"/>
              <a:tabLst>
                <a:tab pos="279559" algn="l"/>
                <a:tab pos="280035" algn="l"/>
              </a:tabLst>
            </a:pPr>
            <a:r>
              <a:rPr sz="1350">
                <a:solidFill>
                  <a:prstClr val="black"/>
                </a:solidFill>
                <a:latin typeface="Arial"/>
                <a:cs typeface="Arial"/>
              </a:rPr>
              <a:t>No </a:t>
            </a: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shift or change </a:t>
            </a:r>
            <a:r>
              <a:rPr sz="135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the industry during  2020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39445" y="1271724"/>
            <a:ext cx="2861555" cy="2744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445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2978" y="130682"/>
            <a:ext cx="6762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4777" y="327184"/>
            <a:ext cx="66544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149">
              <a:spcBef>
                <a:spcPts val="75"/>
              </a:spcBef>
            </a:pPr>
            <a:r>
              <a:rPr spc="11"/>
              <a:t>16th </a:t>
            </a:r>
            <a:r>
              <a:rPr spc="-26"/>
              <a:t>EUBP </a:t>
            </a:r>
            <a:r>
              <a:rPr spc="-4"/>
              <a:t>Conference </a:t>
            </a:r>
            <a:r>
              <a:rPr spc="-101"/>
              <a:t>– </a:t>
            </a:r>
            <a:r>
              <a:rPr spc="-4"/>
              <a:t>Berlin, 30 </a:t>
            </a:r>
            <a:r>
              <a:rPr spc="11"/>
              <a:t>November/1 </a:t>
            </a:r>
            <a:r>
              <a:t>December</a:t>
            </a:r>
            <a:r>
              <a:rPr spc="94"/>
              <a:t> </a:t>
            </a:r>
            <a:r>
              <a:rPr spc="-4"/>
              <a:t>2021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76744" y="980314"/>
            <a:ext cx="18440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b="1" spc="-71">
                <a:solidFill>
                  <a:srgbClr val="AEC602"/>
                </a:solidFill>
                <a:latin typeface="Arial"/>
                <a:cs typeface="Arial"/>
              </a:rPr>
              <a:t>SAVE </a:t>
            </a:r>
            <a:r>
              <a:rPr b="1" spc="-4">
                <a:solidFill>
                  <a:srgbClr val="AEC602"/>
                </a:solidFill>
                <a:latin typeface="Arial"/>
                <a:cs typeface="Arial"/>
              </a:rPr>
              <a:t>THE</a:t>
            </a:r>
            <a:r>
              <a:rPr b="1" spc="4">
                <a:solidFill>
                  <a:srgbClr val="AEC602"/>
                </a:solidFill>
                <a:latin typeface="Arial"/>
                <a:cs typeface="Arial"/>
              </a:rPr>
              <a:t> </a:t>
            </a:r>
            <a:r>
              <a:rPr b="1" spc="-71">
                <a:solidFill>
                  <a:srgbClr val="AEC602"/>
                </a:solidFill>
                <a:latin typeface="Arial"/>
                <a:cs typeface="Arial"/>
              </a:rPr>
              <a:t>DATE!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3488" y="4747641"/>
            <a:ext cx="58107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>
                <a:solidFill>
                  <a:prstClr val="black"/>
                </a:solidFill>
                <a:latin typeface="Arial"/>
                <a:cs typeface="Arial"/>
              </a:rPr>
              <a:t>More information on</a:t>
            </a:r>
            <a:r>
              <a:rPr sz="1350" spc="-3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u="sng" spc="-4">
                <a:solidFill>
                  <a:srgbClr val="E06D08"/>
                </a:solidFill>
                <a:uFill>
                  <a:solidFill>
                    <a:srgbClr val="E06D08"/>
                  </a:solidFill>
                </a:uFill>
                <a:latin typeface="Arial"/>
                <a:cs typeface="Arial"/>
                <a:hlinkClick r:id="rId2"/>
              </a:rPr>
              <a:t>www.european-bioplastics.org/events/eubp-conference/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3000" y="1575977"/>
            <a:ext cx="6858000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054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54162" y="130682"/>
            <a:ext cx="116681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750" spc="4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7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3000" y="1067561"/>
            <a:ext cx="6858000" cy="4075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9237" y="651129"/>
            <a:ext cx="112347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38"/>
              <a:t>Thank</a:t>
            </a:r>
            <a:r>
              <a:rPr spc="-60"/>
              <a:t> </a:t>
            </a:r>
            <a:r>
              <a:rPr spc="-11"/>
              <a:t>you!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29792" y="2982086"/>
            <a:ext cx="2521268" cy="1811586"/>
          </a:xfrm>
          <a:prstGeom prst="rect">
            <a:avLst/>
          </a:prstGeom>
        </p:spPr>
        <p:txBody>
          <a:bodyPr vert="horz" wrap="square" lIns="0" tIns="50483" rIns="0" bIns="0" rtlCol="0">
            <a:spAutoFit/>
          </a:bodyPr>
          <a:lstStyle/>
          <a:p>
            <a:pPr marL="9525" defTabSz="685800">
              <a:spcBef>
                <a:spcPts val="398"/>
              </a:spcBef>
            </a:pPr>
            <a:r>
              <a:rPr sz="1050" b="1" spc="-11">
                <a:solidFill>
                  <a:srgbClr val="FFFFFF"/>
                </a:solidFill>
                <a:latin typeface="Arial"/>
                <a:cs typeface="Arial"/>
              </a:rPr>
              <a:t>European Bioplastics</a:t>
            </a:r>
            <a:r>
              <a:rPr sz="1050" b="1" spc="-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41">
                <a:solidFill>
                  <a:srgbClr val="FFFFFF"/>
                </a:solidFill>
                <a:latin typeface="Arial"/>
                <a:cs typeface="Arial"/>
              </a:rPr>
              <a:t>e.V.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326"/>
              </a:spcBef>
            </a:pPr>
            <a:r>
              <a:rPr sz="1050" b="1" spc="-4">
                <a:solidFill>
                  <a:srgbClr val="FFFFFF"/>
                </a:solidFill>
                <a:latin typeface="Arial"/>
                <a:cs typeface="Arial"/>
              </a:rPr>
              <a:t>Marienstr. </a:t>
            </a:r>
            <a:r>
              <a:rPr sz="1050" b="1" spc="8">
                <a:solidFill>
                  <a:srgbClr val="FFFFFF"/>
                </a:solidFill>
                <a:latin typeface="Arial"/>
                <a:cs typeface="Arial"/>
              </a:rPr>
              <a:t>19-20, </a:t>
            </a:r>
            <a:r>
              <a:rPr sz="1050" b="1" spc="49">
                <a:solidFill>
                  <a:srgbClr val="FFFFFF"/>
                </a:solidFill>
                <a:latin typeface="Arial"/>
                <a:cs typeface="Arial"/>
              </a:rPr>
              <a:t>D- </a:t>
            </a:r>
            <a:r>
              <a:rPr sz="1050" b="1" spc="-4">
                <a:solidFill>
                  <a:srgbClr val="FFFFFF"/>
                </a:solidFill>
                <a:latin typeface="Arial"/>
                <a:cs typeface="Arial"/>
              </a:rPr>
              <a:t>10117 </a:t>
            </a:r>
            <a:r>
              <a:rPr sz="1050" b="1" spc="-11">
                <a:solidFill>
                  <a:srgbClr val="FFFFFF"/>
                </a:solidFill>
                <a:latin typeface="Arial"/>
                <a:cs typeface="Arial"/>
              </a:rPr>
              <a:t>Berlin</a:t>
            </a:r>
            <a:r>
              <a:rPr sz="1050" b="1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>
                <a:solidFill>
                  <a:srgbClr val="FFFFFF"/>
                </a:solidFill>
                <a:latin typeface="Arial"/>
                <a:cs typeface="Arial"/>
              </a:rPr>
              <a:t>(Mitte)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34"/>
              </a:spcBef>
            </a:pPr>
            <a:endParaRPr sz="161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/>
            <a:r>
              <a:rPr sz="1050" b="1" spc="-8">
                <a:solidFill>
                  <a:srgbClr val="FFFFFF"/>
                </a:solidFill>
                <a:latin typeface="Arial"/>
                <a:cs typeface="Arial"/>
              </a:rPr>
              <a:t>Phone. </a:t>
            </a:r>
            <a:r>
              <a:rPr sz="1050" b="1">
                <a:solidFill>
                  <a:srgbClr val="FFFFFF"/>
                </a:solidFill>
                <a:latin typeface="Arial"/>
                <a:cs typeface="Arial"/>
              </a:rPr>
              <a:t>+49 </a:t>
            </a:r>
            <a:r>
              <a:rPr sz="1050" b="1" spc="-30">
                <a:solidFill>
                  <a:srgbClr val="FFFFFF"/>
                </a:solidFill>
                <a:latin typeface="Arial"/>
                <a:cs typeface="Arial"/>
              </a:rPr>
              <a:t>(0) </a:t>
            </a:r>
            <a:r>
              <a:rPr sz="1050" b="1" spc="-4">
                <a:solidFill>
                  <a:srgbClr val="FFFFFF"/>
                </a:solidFill>
                <a:latin typeface="Arial"/>
                <a:cs typeface="Arial"/>
              </a:rPr>
              <a:t>30 28482</a:t>
            </a:r>
            <a:r>
              <a:rPr sz="10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4">
                <a:solidFill>
                  <a:srgbClr val="FFFFFF"/>
                </a:solidFill>
                <a:latin typeface="Arial"/>
                <a:cs typeface="Arial"/>
              </a:rPr>
              <a:t>350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307"/>
              </a:spcBef>
            </a:pPr>
            <a:r>
              <a:rPr sz="1050" b="1" spc="-11">
                <a:solidFill>
                  <a:srgbClr val="FFFFFF"/>
                </a:solidFill>
                <a:latin typeface="Arial"/>
                <a:cs typeface="Arial"/>
              </a:rPr>
              <a:t>Fax </a:t>
            </a:r>
            <a:r>
              <a:rPr sz="1050" b="1">
                <a:solidFill>
                  <a:srgbClr val="FFFFFF"/>
                </a:solidFill>
                <a:latin typeface="Arial"/>
                <a:cs typeface="Arial"/>
              </a:rPr>
              <a:t>+49 </a:t>
            </a:r>
            <a:r>
              <a:rPr sz="1050" b="1" spc="-30">
                <a:solidFill>
                  <a:srgbClr val="FFFFFF"/>
                </a:solidFill>
                <a:latin typeface="Arial"/>
                <a:cs typeface="Arial"/>
              </a:rPr>
              <a:t>(0) </a:t>
            </a:r>
            <a:r>
              <a:rPr sz="1050" b="1" spc="-4">
                <a:solidFill>
                  <a:srgbClr val="FFFFFF"/>
                </a:solidFill>
                <a:latin typeface="Arial"/>
                <a:cs typeface="Arial"/>
              </a:rPr>
              <a:t>30 28482</a:t>
            </a:r>
            <a:r>
              <a:rPr sz="1050" b="1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4">
                <a:solidFill>
                  <a:srgbClr val="FFFFFF"/>
                </a:solidFill>
                <a:latin typeface="Arial"/>
                <a:cs typeface="Arial"/>
              </a:rPr>
              <a:t>359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51"/>
              </a:spcBef>
            </a:pPr>
            <a:r>
              <a:rPr sz="1050" b="1" spc="-11">
                <a:solidFill>
                  <a:srgbClr val="FFFFFF"/>
                </a:solidFill>
                <a:latin typeface="Arial"/>
                <a:cs typeface="Arial"/>
                <a:hlinkClick r:id="rId3"/>
              </a:rPr>
              <a:t>info@european-bioplastics.org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30"/>
              </a:spcBef>
            </a:pP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marR="172878" defTabSz="685800">
              <a:lnSpc>
                <a:spcPct val="124300"/>
              </a:lnSpc>
            </a:pPr>
            <a:r>
              <a:rPr sz="1050" b="1">
                <a:solidFill>
                  <a:srgbClr val="FFFFFF"/>
                </a:solidFill>
                <a:latin typeface="Arial"/>
                <a:cs typeface="Arial"/>
                <a:hlinkClick r:id="rId4"/>
              </a:rPr>
              <a:t>http://www.european-bioplastics.org </a:t>
            </a:r>
            <a:r>
              <a:rPr sz="10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4">
                <a:solidFill>
                  <a:srgbClr val="FFFFFF"/>
                </a:solidFill>
                <a:latin typeface="Arial"/>
                <a:cs typeface="Arial"/>
                <a:hlinkClick r:id="rId5"/>
              </a:rPr>
              <a:t>http://twitter.com/EUBioplastics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100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B66F84F-A174-BF4A-A6DC-3522465A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177" y="2409986"/>
            <a:ext cx="2201649" cy="1157641"/>
          </a:xfrm>
          <a:prstGeom prst="rect">
            <a:avLst/>
          </a:prstGeom>
          <a:noFill/>
        </p:spPr>
      </p:pic>
      <p:pic>
        <p:nvPicPr>
          <p:cNvPr id="12" name="Picture 11" descr="A close up of a metal fence&#10;&#10;Description automatically generated">
            <a:extLst>
              <a:ext uri="{FF2B5EF4-FFF2-40B4-BE49-F238E27FC236}">
                <a16:creationId xmlns:a16="http://schemas.microsoft.com/office/drawing/2014/main" id="{0C16EDF8-26D7-394A-984C-7D1277A8B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</a:blip>
          <a:srcRect t="15532"/>
          <a:stretch/>
        </p:blipFill>
        <p:spPr>
          <a:xfrm>
            <a:off x="-4019" y="1087023"/>
            <a:ext cx="9144000" cy="4087843"/>
          </a:xfrm>
          <a:prstGeom prst="rect">
            <a:avLst/>
          </a:prstGeom>
        </p:spPr>
      </p:pic>
      <p:pic>
        <p:nvPicPr>
          <p:cNvPr id="23" name="Grafik 36">
            <a:extLst>
              <a:ext uri="{FF2B5EF4-FFF2-40B4-BE49-F238E27FC236}">
                <a16:creationId xmlns:a16="http://schemas.microsoft.com/office/drawing/2014/main" id="{3CC0B414-3AD1-8446-A286-B463CD6328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0" y="4621831"/>
            <a:ext cx="9155430" cy="518747"/>
          </a:xfrm>
          <a:prstGeom prst="rect">
            <a:avLst/>
          </a:prstGeom>
          <a:noFill/>
        </p:spPr>
      </p:pic>
      <p:sp>
        <p:nvSpPr>
          <p:cNvPr id="39" name="Rechteck 38"/>
          <p:cNvSpPr/>
          <p:nvPr/>
        </p:nvSpPr>
        <p:spPr>
          <a:xfrm>
            <a:off x="6650299" y="4696649"/>
            <a:ext cx="17859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GB" sz="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860407</a:t>
            </a:r>
            <a:endParaRPr lang="en-GB" sz="60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370" y="4689984"/>
            <a:ext cx="550068" cy="359576"/>
          </a:xfrm>
          <a:prstGeom prst="rect">
            <a:avLst/>
          </a:prstGeom>
        </p:spPr>
      </p:pic>
      <p:pic>
        <p:nvPicPr>
          <p:cNvPr id="13" name="Grafik 36">
            <a:extLst>
              <a:ext uri="{FF2B5EF4-FFF2-40B4-BE49-F238E27FC236}">
                <a16:creationId xmlns:a16="http://schemas.microsoft.com/office/drawing/2014/main" id="{5C588311-CB73-9841-B6CE-18FD09FAB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" y="2"/>
            <a:ext cx="9147393" cy="1074833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DC2092-02C1-E24F-9B2C-3556EF96177D}"/>
              </a:ext>
            </a:extLst>
          </p:cNvPr>
          <p:cNvSpPr/>
          <p:nvPr/>
        </p:nvSpPr>
        <p:spPr>
          <a:xfrm>
            <a:off x="795599" y="4689984"/>
            <a:ext cx="4510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GB" sz="2100">
                <a:solidFill>
                  <a:prstClr val="white"/>
                </a:solidFill>
                <a:latin typeface="Calibri" panose="020F0502020204030204"/>
              </a:rPr>
              <a:t>European Bioplastics Research Network</a:t>
            </a:r>
          </a:p>
        </p:txBody>
      </p:sp>
      <p:pic>
        <p:nvPicPr>
          <p:cNvPr id="15" name="Grafik 36">
            <a:extLst>
              <a:ext uri="{FF2B5EF4-FFF2-40B4-BE49-F238E27FC236}">
                <a16:creationId xmlns:a16="http://schemas.microsoft.com/office/drawing/2014/main" id="{B39612E4-DBB6-504F-A4A1-4D3D36C84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-822" r="54766" b="53946"/>
          <a:stretch/>
        </p:blipFill>
        <p:spPr>
          <a:xfrm>
            <a:off x="104773" y="72206"/>
            <a:ext cx="1127680" cy="9124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B08C97-A103-1E48-BE47-D2B201082E8B}"/>
              </a:ext>
            </a:extLst>
          </p:cNvPr>
          <p:cNvSpPr/>
          <p:nvPr/>
        </p:nvSpPr>
        <p:spPr>
          <a:xfrm>
            <a:off x="-42842" y="1862758"/>
            <a:ext cx="91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600" b="1">
                <a:solidFill>
                  <a:srgbClr val="002060"/>
                </a:solidFill>
                <a:latin typeface="Calibri" panose="020F0502020204030204"/>
              </a:rPr>
              <a:t>ONLINE SURVEY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40164B-A4C5-C04C-B915-87E0080B23B9}"/>
              </a:ext>
            </a:extLst>
          </p:cNvPr>
          <p:cNvSpPr/>
          <p:nvPr/>
        </p:nvSpPr>
        <p:spPr>
          <a:xfrm>
            <a:off x="-4019" y="3518474"/>
            <a:ext cx="9131943" cy="307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  <p:txBody>
          <a:bodyPr wrap="square">
            <a:spAutoFit/>
          </a:bodyPr>
          <a:lstStyle/>
          <a:p>
            <a:pPr algn="ctr" defTabSz="685800"/>
            <a:r>
              <a:rPr lang="en-GB" sz="1400">
                <a:solidFill>
                  <a:srgbClr val="002060"/>
                </a:solidFill>
                <a:latin typeface="Calibri" panose="020F0502020204030204"/>
              </a:rPr>
              <a:t>Follow us on social media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C37E67-59F8-0948-A5FC-81CE3ED31F13}"/>
              </a:ext>
            </a:extLst>
          </p:cNvPr>
          <p:cNvGrpSpPr/>
          <p:nvPr/>
        </p:nvGrpSpPr>
        <p:grpSpPr>
          <a:xfrm>
            <a:off x="3675871" y="3775330"/>
            <a:ext cx="1776182" cy="368068"/>
            <a:chOff x="4755942" y="5087690"/>
            <a:chExt cx="2368243" cy="490757"/>
          </a:xfrm>
        </p:grpSpPr>
        <p:pic>
          <p:nvPicPr>
            <p:cNvPr id="32" name="Picture 31" descr="A close up of a sign&#10;&#10;Description automatically generated">
              <a:extLst>
                <a:ext uri="{FF2B5EF4-FFF2-40B4-BE49-F238E27FC236}">
                  <a16:creationId xmlns:a16="http://schemas.microsoft.com/office/drawing/2014/main" id="{C2A1BA1F-DB07-D84B-8C13-DDC9636AE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45" t="30087" r="33939" b="32454"/>
            <a:stretch/>
          </p:blipFill>
          <p:spPr>
            <a:xfrm>
              <a:off x="6058741" y="5087690"/>
              <a:ext cx="467022" cy="4604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A close up of a sign&#10;&#10;Description automatically generated">
              <a:extLst>
                <a:ext uri="{FF2B5EF4-FFF2-40B4-BE49-F238E27FC236}">
                  <a16:creationId xmlns:a16="http://schemas.microsoft.com/office/drawing/2014/main" id="{58461D17-9F6F-EC46-A076-730A0A105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337" t="29876" r="55753" b="32622"/>
            <a:stretch/>
          </p:blipFill>
          <p:spPr>
            <a:xfrm>
              <a:off x="5418600" y="5092944"/>
              <a:ext cx="467022" cy="4612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 close up of a sign&#10;&#10;Description automatically generated">
              <a:hlinkClick r:id="rId7"/>
              <a:extLst>
                <a:ext uri="{FF2B5EF4-FFF2-40B4-BE49-F238E27FC236}">
                  <a16:creationId xmlns:a16="http://schemas.microsoft.com/office/drawing/2014/main" id="{D37CC4CE-C729-7C49-B07B-53796812C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75719" t="29855" r="12299" b="33073"/>
            <a:stretch/>
          </p:blipFill>
          <p:spPr>
            <a:xfrm>
              <a:off x="6657163" y="5094985"/>
              <a:ext cx="467022" cy="453193"/>
            </a:xfrm>
            <a:prstGeom prst="rect">
              <a:avLst/>
            </a:prstGeom>
          </p:spPr>
        </p:pic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F4C871F7-0B3F-D545-A73E-12C1D2047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10610" t="30298" r="77841" b="32878"/>
            <a:stretch/>
          </p:blipFill>
          <p:spPr>
            <a:xfrm>
              <a:off x="4755942" y="5111355"/>
              <a:ext cx="467024" cy="467092"/>
            </a:xfrm>
            <a:prstGeom prst="rect">
              <a:avLst/>
            </a:prstGeom>
          </p:spPr>
        </p:pic>
      </p:grpSp>
      <p:sp>
        <p:nvSpPr>
          <p:cNvPr id="38" name="Rechteck 11">
            <a:extLst>
              <a:ext uri="{FF2B5EF4-FFF2-40B4-BE49-F238E27FC236}">
                <a16:creationId xmlns:a16="http://schemas.microsoft.com/office/drawing/2014/main" id="{089396A1-1454-554D-A201-8C10A7D2C343}"/>
              </a:ext>
            </a:extLst>
          </p:cNvPr>
          <p:cNvSpPr/>
          <p:nvPr/>
        </p:nvSpPr>
        <p:spPr>
          <a:xfrm>
            <a:off x="-4019" y="1052734"/>
            <a:ext cx="9135963" cy="342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feld 10">
            <a:extLst>
              <a:ext uri="{FF2B5EF4-FFF2-40B4-BE49-F238E27FC236}">
                <a16:creationId xmlns:a16="http://schemas.microsoft.com/office/drawing/2014/main" id="{B241C5DC-BA35-8D4A-A447-FE3A5B70B671}"/>
              </a:ext>
            </a:extLst>
          </p:cNvPr>
          <p:cNvSpPr txBox="1"/>
          <p:nvPr/>
        </p:nvSpPr>
        <p:spPr>
          <a:xfrm>
            <a:off x="1271276" y="154783"/>
            <a:ext cx="7767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“TECHNOLOGICAL AND MARKET RELATED CHALLENGES 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TO BIO-BASED PLASTICS PRODUCTION”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AFDF43-39A7-D94A-80BC-D491B06D862E}"/>
              </a:ext>
            </a:extLst>
          </p:cNvPr>
          <p:cNvSpPr/>
          <p:nvPr/>
        </p:nvSpPr>
        <p:spPr>
          <a:xfrm>
            <a:off x="-22860" y="4149493"/>
            <a:ext cx="913194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500">
                <a:solidFill>
                  <a:srgbClr val="0563C1"/>
                </a:solidFill>
                <a:latin typeface="Calibri" panose="020F0502020204030204"/>
              </a:rPr>
              <a:t> </a:t>
            </a:r>
            <a:r>
              <a:rPr lang="en-GB" sz="1500">
                <a:solidFill>
                  <a:srgbClr val="002060"/>
                </a:solidFill>
                <a:latin typeface="Calibri" panose="020F0502020204030204"/>
              </a:rPr>
              <a:t>BIO-PLASTICS EUROPE website: </a:t>
            </a:r>
            <a:r>
              <a:rPr lang="en-GB" sz="1500">
                <a:solidFill>
                  <a:prstClr val="black"/>
                </a:solidFill>
                <a:latin typeface="Calibri" panose="020F0502020204030204"/>
                <a:hlinkClick r:id="rId8"/>
              </a:rPr>
              <a:t>https://bioplasticseurope.eu/</a:t>
            </a:r>
            <a:endParaRPr lang="en-GB" sz="150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8766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6530544-621E-4849-9221-D7C75F5C255D}"/>
              </a:ext>
            </a:extLst>
          </p:cNvPr>
          <p:cNvPicPr/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t="5178" r="1296" b="1"/>
          <a:stretch/>
        </p:blipFill>
        <p:spPr>
          <a:xfrm>
            <a:off x="1163250" y="467826"/>
            <a:ext cx="6817500" cy="3754173"/>
          </a:xfrm>
          <a:prstGeom prst="ellipse">
            <a:avLst/>
          </a:prstGeom>
          <a:noFill/>
        </p:spPr>
      </p:pic>
      <p:sp>
        <p:nvSpPr>
          <p:cNvPr id="6" name="Foliennummernplatzhalter 4"/>
          <p:cNvSpPr txBox="1">
            <a:spLocks/>
          </p:cNvSpPr>
          <p:nvPr/>
        </p:nvSpPr>
        <p:spPr>
          <a:xfrm>
            <a:off x="376707" y="3842679"/>
            <a:ext cx="5486400" cy="379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20000"/>
              </a:spcBef>
            </a:pPr>
            <a:fld id="{3A2AC1C4-B275-AE4C-92F8-79C2C13C0B7A}" type="slidenum">
              <a:rPr lang="de-DE" sz="1000" kern="1200">
                <a:solidFill>
                  <a:srgbClr val="000000"/>
                </a:solidFill>
                <a:latin typeface="Arial"/>
                <a:ea typeface="+mn-ea"/>
                <a:cs typeface="Arial"/>
              </a:rPr>
              <a:pPr algn="l">
                <a:spcBef>
                  <a:spcPct val="20000"/>
                </a:spcBef>
              </a:pPr>
              <a:t>3</a:t>
            </a:fld>
            <a:endParaRPr lang="de-DE" sz="1000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200" y="318848"/>
            <a:ext cx="4449417" cy="85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3000" dirty="0">
              <a:latin typeface="+mn-lt"/>
              <a:cs typeface="ClementePDag-Book"/>
            </a:endParaRPr>
          </a:p>
        </p:txBody>
      </p:sp>
      <p:sp>
        <p:nvSpPr>
          <p:cNvPr id="10" name="Foliennummernplatzhalter 5" hidden="1"/>
          <p:cNvSpPr>
            <a:spLocks noGrp="1"/>
          </p:cNvSpPr>
          <p:nvPr>
            <p:ph type="sldNum" sz="quarter" idx="4294967295"/>
          </p:nvPr>
        </p:nvSpPr>
        <p:spPr>
          <a:xfrm>
            <a:off x="7224482" y="4767263"/>
            <a:ext cx="610287" cy="273844"/>
          </a:xfrm>
        </p:spPr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pPr>
              <a:spcAft>
                <a:spcPts val="600"/>
              </a:spcAft>
            </a:pPr>
            <a:fld id="{3A2AC1C4-B275-AE4C-92F8-79C2C13C0B7A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  <p:sp>
        <p:nvSpPr>
          <p:cNvPr id="5" name="Datumsplatzhalter 3" hidden="1"/>
          <p:cNvSpPr>
            <a:spLocks noGrp="1"/>
          </p:cNvSpPr>
          <p:nvPr>
            <p:ph type="dt" sz="half" idx="4294967295"/>
          </p:nvPr>
        </p:nvSpPr>
        <p:spPr>
          <a:xfrm>
            <a:off x="7397285" y="-33341"/>
            <a:ext cx="1018598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FE56C81A-2FE4-B248-BA9E-3DA84DD63BB6}" type="datetime1">
              <a:rPr lang="de-DE" smtClean="0"/>
              <a:pPr>
                <a:spcAft>
                  <a:spcPts val="600"/>
                </a:spcAft>
              </a:pPr>
              <a:t>18.02.21</a:t>
            </a:fld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F83AF06-89B3-4469-B3BC-AB7F6A249D68}"/>
              </a:ext>
            </a:extLst>
          </p:cNvPr>
          <p:cNvSpPr/>
          <p:nvPr/>
        </p:nvSpPr>
        <p:spPr>
          <a:xfrm>
            <a:off x="4572000" y="685801"/>
            <a:ext cx="677636" cy="64146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91</a:t>
            </a:r>
            <a:endParaRPr lang="de-DE" sz="20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63C5317-4D6A-4CF3-81BA-C26DE69E7A38}"/>
              </a:ext>
            </a:extLst>
          </p:cNvPr>
          <p:cNvSpPr/>
          <p:nvPr/>
        </p:nvSpPr>
        <p:spPr>
          <a:xfrm>
            <a:off x="5951764" y="901810"/>
            <a:ext cx="351065" cy="3380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de-DE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132E13C-7B1B-4169-9A88-01A8150DBCA3}"/>
              </a:ext>
            </a:extLst>
          </p:cNvPr>
          <p:cNvSpPr/>
          <p:nvPr/>
        </p:nvSpPr>
        <p:spPr>
          <a:xfrm>
            <a:off x="3058886" y="2271017"/>
            <a:ext cx="351065" cy="338043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92E821F-6EDC-4858-9383-8A790926B10B}"/>
              </a:ext>
            </a:extLst>
          </p:cNvPr>
          <p:cNvSpPr/>
          <p:nvPr/>
        </p:nvSpPr>
        <p:spPr>
          <a:xfrm>
            <a:off x="2454779" y="1217588"/>
            <a:ext cx="266650" cy="2356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de-DE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584CF89-F7CD-4E76-8A18-277C5664C158}"/>
              </a:ext>
            </a:extLst>
          </p:cNvPr>
          <p:cNvSpPr/>
          <p:nvPr/>
        </p:nvSpPr>
        <p:spPr>
          <a:xfrm>
            <a:off x="6821761" y="2612346"/>
            <a:ext cx="256676" cy="228826"/>
          </a:xfrm>
          <a:prstGeom prst="ellipse">
            <a:avLst/>
          </a:prstGeom>
          <a:solidFill>
            <a:srgbClr val="002060"/>
          </a:solidFill>
          <a:ln>
            <a:solidFill>
              <a:srgbClr val="00407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3FEFDE-7C90-46CA-A2B5-902716B2D609}"/>
              </a:ext>
            </a:extLst>
          </p:cNvPr>
          <p:cNvSpPr txBox="1"/>
          <p:nvPr/>
        </p:nvSpPr>
        <p:spPr>
          <a:xfrm>
            <a:off x="73360" y="279549"/>
            <a:ext cx="358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Distribution of the participants</a:t>
            </a:r>
            <a:endParaRPr lang="de-DE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8B2171A-6E50-4906-BF8B-B3C6ACAE7860}"/>
              </a:ext>
            </a:extLst>
          </p:cNvPr>
          <p:cNvSpPr txBox="1"/>
          <p:nvPr/>
        </p:nvSpPr>
        <p:spPr>
          <a:xfrm>
            <a:off x="7473700" y="501135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27 countries</a:t>
            </a:r>
          </a:p>
        </p:txBody>
      </p:sp>
    </p:spTree>
    <p:extLst>
      <p:ext uri="{BB962C8B-B14F-4D97-AF65-F5344CB8AC3E}">
        <p14:creationId xmlns:p14="http://schemas.microsoft.com/office/powerpoint/2010/main" val="12313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etal fence&#10;&#10;Description automatically generated">
            <a:extLst>
              <a:ext uri="{FF2B5EF4-FFF2-40B4-BE49-F238E27FC236}">
                <a16:creationId xmlns:a16="http://schemas.microsoft.com/office/drawing/2014/main" id="{0C16EDF8-26D7-394A-984C-7D1277A8B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t="15532"/>
          <a:stretch/>
        </p:blipFill>
        <p:spPr>
          <a:xfrm>
            <a:off x="-5890" y="1037044"/>
            <a:ext cx="9144000" cy="4087843"/>
          </a:xfrm>
          <a:prstGeom prst="rect">
            <a:avLst/>
          </a:prstGeom>
        </p:spPr>
      </p:pic>
      <p:pic>
        <p:nvPicPr>
          <p:cNvPr id="23" name="Grafik 36">
            <a:extLst>
              <a:ext uri="{FF2B5EF4-FFF2-40B4-BE49-F238E27FC236}">
                <a16:creationId xmlns:a16="http://schemas.microsoft.com/office/drawing/2014/main" id="{3CC0B414-3AD1-8446-A286-B463CD632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0" y="4621831"/>
            <a:ext cx="9155430" cy="518747"/>
          </a:xfrm>
          <a:prstGeom prst="rect">
            <a:avLst/>
          </a:prstGeom>
          <a:noFill/>
        </p:spPr>
      </p:pic>
      <p:sp>
        <p:nvSpPr>
          <p:cNvPr id="39" name="Rechteck 38"/>
          <p:cNvSpPr/>
          <p:nvPr/>
        </p:nvSpPr>
        <p:spPr>
          <a:xfrm>
            <a:off x="6650299" y="4696649"/>
            <a:ext cx="17859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GB" sz="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860407</a:t>
            </a:r>
            <a:endParaRPr lang="en-GB" sz="60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370" y="4689984"/>
            <a:ext cx="550068" cy="359576"/>
          </a:xfrm>
          <a:prstGeom prst="rect">
            <a:avLst/>
          </a:prstGeom>
        </p:spPr>
      </p:pic>
      <p:pic>
        <p:nvPicPr>
          <p:cNvPr id="13" name="Grafik 36">
            <a:extLst>
              <a:ext uri="{FF2B5EF4-FFF2-40B4-BE49-F238E27FC236}">
                <a16:creationId xmlns:a16="http://schemas.microsoft.com/office/drawing/2014/main" id="{5C588311-CB73-9841-B6CE-18FD09FAB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" y="2"/>
            <a:ext cx="9147393" cy="1074833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DC2092-02C1-E24F-9B2C-3556EF96177D}"/>
              </a:ext>
            </a:extLst>
          </p:cNvPr>
          <p:cNvSpPr/>
          <p:nvPr/>
        </p:nvSpPr>
        <p:spPr>
          <a:xfrm>
            <a:off x="795599" y="4689984"/>
            <a:ext cx="4510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GB" sz="2100">
                <a:solidFill>
                  <a:prstClr val="white"/>
                </a:solidFill>
                <a:latin typeface="Calibri" panose="020F0502020204030204"/>
              </a:rPr>
              <a:t>European Bioplastics Research Network</a:t>
            </a:r>
          </a:p>
        </p:txBody>
      </p:sp>
      <p:pic>
        <p:nvPicPr>
          <p:cNvPr id="15" name="Grafik 36">
            <a:extLst>
              <a:ext uri="{FF2B5EF4-FFF2-40B4-BE49-F238E27FC236}">
                <a16:creationId xmlns:a16="http://schemas.microsoft.com/office/drawing/2014/main" id="{B39612E4-DBB6-504F-A4A1-4D3D36C84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-822" r="54766" b="53946"/>
          <a:stretch/>
        </p:blipFill>
        <p:spPr>
          <a:xfrm>
            <a:off x="104773" y="72206"/>
            <a:ext cx="1127680" cy="9124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B08C97-A103-1E48-BE47-D2B201082E8B}"/>
              </a:ext>
            </a:extLst>
          </p:cNvPr>
          <p:cNvSpPr/>
          <p:nvPr/>
        </p:nvSpPr>
        <p:spPr>
          <a:xfrm>
            <a:off x="23486" y="2248584"/>
            <a:ext cx="91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600" b="1">
                <a:solidFill>
                  <a:srgbClr val="002060"/>
                </a:solidFill>
                <a:latin typeface="Calibri" panose="020F0502020204030204"/>
              </a:rPr>
              <a:t>Experience from the EU Companies </a:t>
            </a:r>
          </a:p>
        </p:txBody>
      </p:sp>
      <p:sp>
        <p:nvSpPr>
          <p:cNvPr id="38" name="Rechteck 11">
            <a:extLst>
              <a:ext uri="{FF2B5EF4-FFF2-40B4-BE49-F238E27FC236}">
                <a16:creationId xmlns:a16="http://schemas.microsoft.com/office/drawing/2014/main" id="{089396A1-1454-554D-A201-8C10A7D2C343}"/>
              </a:ext>
            </a:extLst>
          </p:cNvPr>
          <p:cNvSpPr/>
          <p:nvPr/>
        </p:nvSpPr>
        <p:spPr>
          <a:xfrm>
            <a:off x="-4019" y="1052734"/>
            <a:ext cx="9135963" cy="342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feld 10">
            <a:extLst>
              <a:ext uri="{FF2B5EF4-FFF2-40B4-BE49-F238E27FC236}">
                <a16:creationId xmlns:a16="http://schemas.microsoft.com/office/drawing/2014/main" id="{B241C5DC-BA35-8D4A-A447-FE3A5B70B671}"/>
              </a:ext>
            </a:extLst>
          </p:cNvPr>
          <p:cNvSpPr txBox="1"/>
          <p:nvPr/>
        </p:nvSpPr>
        <p:spPr>
          <a:xfrm>
            <a:off x="1271276" y="154783"/>
            <a:ext cx="7767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“TECHNOLOGICAL AND MARKET RELATED CHALLENGES 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TO BIO-BASED PLASTICS PRODUCTION”</a:t>
            </a:r>
          </a:p>
        </p:txBody>
      </p:sp>
    </p:spTree>
    <p:extLst>
      <p:ext uri="{BB962C8B-B14F-4D97-AF65-F5344CB8AC3E}">
        <p14:creationId xmlns:p14="http://schemas.microsoft.com/office/powerpoint/2010/main" val="2926199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1259798"/>
            <a:ext cx="1939682" cy="1333192"/>
          </a:xfrm>
          <a:prstGeom prst="rect">
            <a:avLst/>
          </a:prstGeom>
        </p:spPr>
      </p:pic>
      <p:pic>
        <p:nvPicPr>
          <p:cNvPr id="5" name="Picture 4" descr="A close up of a metal fence&#10;&#10;Description automatically generated">
            <a:extLst>
              <a:ext uri="{FF2B5EF4-FFF2-40B4-BE49-F238E27FC236}">
                <a16:creationId xmlns:a16="http://schemas.microsoft.com/office/drawing/2014/main" id="{D96F1425-B880-AF4C-AF86-EE9A3D98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934324" y="1183477"/>
            <a:ext cx="7201638" cy="3960025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839138" y="-2159"/>
            <a:ext cx="7296826" cy="518642"/>
          </a:xfrm>
          <a:prstGeom prst="rect">
            <a:avLst/>
          </a:prstGeom>
          <a:noFill/>
        </p:spPr>
      </p:pic>
      <p:pic>
        <p:nvPicPr>
          <p:cNvPr id="10" name="Grafik 36">
            <a:extLst>
              <a:ext uri="{FF2B5EF4-FFF2-40B4-BE49-F238E27FC236}">
                <a16:creationId xmlns:a16="http://schemas.microsoft.com/office/drawing/2014/main" id="{E43666D8-EC3B-B84B-8FF7-9BEB31FB7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2" b="53946"/>
          <a:stretch/>
        </p:blipFill>
        <p:spPr>
          <a:xfrm>
            <a:off x="1990381" y="529810"/>
            <a:ext cx="7145582" cy="11161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654"/>
            <a:ext cx="1939682" cy="131628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-16286"/>
            <a:ext cx="1931645" cy="12893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2592990"/>
            <a:ext cx="1939681" cy="1271176"/>
          </a:xfrm>
          <a:prstGeom prst="rect">
            <a:avLst/>
          </a:prstGeom>
        </p:spPr>
      </p:pic>
      <p:sp>
        <p:nvSpPr>
          <p:cNvPr id="11" name="Rechteck 16">
            <a:extLst>
              <a:ext uri="{FF2B5EF4-FFF2-40B4-BE49-F238E27FC236}">
                <a16:creationId xmlns:a16="http://schemas.microsoft.com/office/drawing/2014/main" id="{E0FE2B33-4C01-5C4A-AD75-0A2CDD26721E}"/>
              </a:ext>
            </a:extLst>
          </p:cNvPr>
          <p:cNvSpPr/>
          <p:nvPr/>
        </p:nvSpPr>
        <p:spPr>
          <a:xfrm>
            <a:off x="1934325" y="-16286"/>
            <a:ext cx="56057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Grafik 36">
            <a:extLst>
              <a:ext uri="{FF2B5EF4-FFF2-40B4-BE49-F238E27FC236}">
                <a16:creationId xmlns:a16="http://schemas.microsoft.com/office/drawing/2014/main" id="{153379FF-6F8B-4D44-9AAC-2800ED6B5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1" r="58904" b="171"/>
          <a:stretch/>
        </p:blipFill>
        <p:spPr>
          <a:xfrm>
            <a:off x="2011483" y="1653915"/>
            <a:ext cx="7119710" cy="119592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FFC978-BC63-2046-9ACB-9EA7CDECE116}"/>
              </a:ext>
            </a:extLst>
          </p:cNvPr>
          <p:cNvSpPr/>
          <p:nvPr/>
        </p:nvSpPr>
        <p:spPr>
          <a:xfrm>
            <a:off x="3232385" y="40564"/>
            <a:ext cx="451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>
                <a:solidFill>
                  <a:schemeClr val="bg1"/>
                </a:solidFill>
              </a:rPr>
              <a:t>European Bioplastics Research Network</a:t>
            </a:r>
          </a:p>
        </p:txBody>
      </p:sp>
      <p:sp>
        <p:nvSpPr>
          <p:cNvPr id="16" name="Textfeld 10">
            <a:extLst>
              <a:ext uri="{FF2B5EF4-FFF2-40B4-BE49-F238E27FC236}">
                <a16:creationId xmlns:a16="http://schemas.microsoft.com/office/drawing/2014/main" id="{E0B0D43A-9A13-6E4A-BC89-04E17C020337}"/>
              </a:ext>
            </a:extLst>
          </p:cNvPr>
          <p:cNvSpPr txBox="1"/>
          <p:nvPr/>
        </p:nvSpPr>
        <p:spPr>
          <a:xfrm>
            <a:off x="1934323" y="1826736"/>
            <a:ext cx="72016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Rechteck 11">
            <a:extLst>
              <a:ext uri="{FF2B5EF4-FFF2-40B4-BE49-F238E27FC236}">
                <a16:creationId xmlns:a16="http://schemas.microsoft.com/office/drawing/2014/main" id="{00271CA4-DFAE-994C-A611-E7C59E164C9D}"/>
              </a:ext>
            </a:extLst>
          </p:cNvPr>
          <p:cNvSpPr/>
          <p:nvPr/>
        </p:nvSpPr>
        <p:spPr>
          <a:xfrm>
            <a:off x="2011483" y="1645519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64D43196-24C6-514C-B90D-2A128CB34BBE}"/>
              </a:ext>
            </a:extLst>
          </p:cNvPr>
          <p:cNvSpPr/>
          <p:nvPr/>
        </p:nvSpPr>
        <p:spPr>
          <a:xfrm>
            <a:off x="2006541" y="515270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D59C9401-7FDC-4028-BEAE-30106D2642F8}"/>
              </a:ext>
            </a:extLst>
          </p:cNvPr>
          <p:cNvSpPr txBox="1"/>
          <p:nvPr/>
        </p:nvSpPr>
        <p:spPr>
          <a:xfrm>
            <a:off x="2214876" y="1816345"/>
            <a:ext cx="361677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NEXT SPEAKER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Ari Rosling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EC2BD14-1A61-4712-B6E8-161D10459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730" y="1682462"/>
            <a:ext cx="1872095" cy="1861704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DA7D486-B1FA-427A-AAEE-E62C959D03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3215" y="1733218"/>
            <a:ext cx="1567587" cy="5320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2EEEC4-7069-492E-B562-1EF2EB3C1560}"/>
              </a:ext>
            </a:extLst>
          </p:cNvPr>
          <p:cNvSpPr txBox="1"/>
          <p:nvPr/>
        </p:nvSpPr>
        <p:spPr>
          <a:xfrm>
            <a:off x="7797813" y="2387742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Finland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08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59235" y="4547712"/>
            <a:ext cx="549258" cy="246460"/>
          </a:xfrm>
        </p:spPr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pPr defTabSz="411480"/>
            <a:fld id="{3A2AC1C4-B275-AE4C-92F8-79C2C13C0B7A}" type="slidenum">
              <a:rPr lang="de-DE">
                <a:solidFill>
                  <a:prstClr val="white"/>
                </a:solidFill>
              </a:rPr>
              <a:pPr defTabSz="411480"/>
              <a:t>32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7114757" y="227168"/>
            <a:ext cx="916738" cy="246460"/>
          </a:xfrm>
        </p:spPr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white"/>
                </a:solidFill>
              </a:rPr>
              <a:pPr defTabSz="411480"/>
              <a:t>18.02.21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liennummernplatzhalter 4"/>
          <p:cNvSpPr txBox="1">
            <a:spLocks/>
          </p:cNvSpPr>
          <p:nvPr/>
        </p:nvSpPr>
        <p:spPr>
          <a:xfrm>
            <a:off x="7934591" y="227168"/>
            <a:ext cx="549258" cy="246460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1480"/>
            <a:fld id="{3A2AC1C4-B275-AE4C-92F8-79C2C13C0B7A}" type="slidenum">
              <a:rPr lang="de-DE" sz="1080">
                <a:solidFill>
                  <a:prstClr val="white"/>
                </a:solidFill>
              </a:rPr>
              <a:pPr defTabSz="411480"/>
              <a:t>32</a:t>
            </a:fld>
            <a:endParaRPr lang="de-DE" sz="108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020" y="4433810"/>
            <a:ext cx="1759952" cy="5973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350398"/>
            <a:ext cx="8132846" cy="25047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11480"/>
            <a:r>
              <a:rPr lang="en-US" sz="3060" b="1" i="1">
                <a:solidFill>
                  <a:prstClr val="black"/>
                </a:solidFill>
                <a:latin typeface="Calibri"/>
              </a:rPr>
              <a:t>Future prospects for bio-based and bio-degradable plastics and their place in the market</a:t>
            </a:r>
          </a:p>
          <a:p>
            <a:pPr algn="ctr" defTabSz="411480"/>
            <a:endParaRPr lang="en-US" sz="3240" b="1" i="1">
              <a:solidFill>
                <a:prstClr val="black"/>
              </a:solidFill>
              <a:latin typeface="Calibri"/>
            </a:endParaRPr>
          </a:p>
          <a:p>
            <a:pPr algn="ctr" defTabSz="411480"/>
            <a:r>
              <a:rPr lang="en-US" sz="2700" b="1" i="1">
                <a:solidFill>
                  <a:prstClr val="black"/>
                </a:solidFill>
                <a:latin typeface="Calibri"/>
              </a:rPr>
              <a:t>Arctic Biomaterials (ABM)</a:t>
            </a:r>
          </a:p>
          <a:p>
            <a:pPr algn="ctr" defTabSz="411480">
              <a:lnSpc>
                <a:spcPts val="1080"/>
              </a:lnSpc>
            </a:pPr>
            <a:endParaRPr lang="en-US" sz="2700" b="1" i="1">
              <a:solidFill>
                <a:prstClr val="black"/>
              </a:solidFill>
              <a:latin typeface="Calibri"/>
            </a:endParaRPr>
          </a:p>
          <a:p>
            <a:pPr algn="ctr" defTabSz="411480"/>
            <a:r>
              <a:rPr lang="en-US" sz="2700" b="1" i="1">
                <a:solidFill>
                  <a:prstClr val="black"/>
                </a:solidFill>
                <a:latin typeface="Calibri"/>
              </a:rPr>
              <a:t>R&amp;D Director Ari Rosling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782127" y="3229107"/>
            <a:ext cx="7447514" cy="1172634"/>
          </a:xfrm>
          <a:prstGeom prst="rect">
            <a:avLst/>
          </a:prstGeom>
          <a:solidFill>
            <a:schemeClr val="bg1"/>
          </a:solidFill>
        </p:spPr>
        <p:txBody>
          <a:bodyPr vert="horz" lIns="82296" tIns="41148" rIns="82296" bIns="41148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9D9D9C"/>
                </a:solidFill>
                <a:latin typeface="ClementePDag-Book"/>
                <a:ea typeface="+mj-ea"/>
                <a:cs typeface="ClementePDag-Book"/>
              </a:defRPr>
            </a:lvl1pPr>
          </a:lstStyle>
          <a:p>
            <a:pPr algn="ctr" defTabSz="411480"/>
            <a:r>
              <a:rPr lang="fi-FI" sz="1620">
                <a:solidFill>
                  <a:prstClr val="black"/>
                </a:solidFill>
              </a:rPr>
              <a:t>3rd EBRN event</a:t>
            </a:r>
            <a:br>
              <a:rPr lang="fi-FI" sz="1620">
                <a:solidFill>
                  <a:prstClr val="black"/>
                </a:solidFill>
              </a:rPr>
            </a:br>
            <a:r>
              <a:rPr lang="en-US" sz="1620">
                <a:solidFill>
                  <a:prstClr val="black"/>
                </a:solidFill>
              </a:rPr>
              <a:t>“Technological and market-related challenges to bio-based plastics production”</a:t>
            </a:r>
            <a:br>
              <a:rPr lang="en-US" sz="1620">
                <a:solidFill>
                  <a:prstClr val="black"/>
                </a:solidFill>
              </a:rPr>
            </a:br>
            <a:r>
              <a:rPr lang="en-US" sz="1620">
                <a:solidFill>
                  <a:prstClr val="black"/>
                </a:solidFill>
              </a:rPr>
              <a:t>17</a:t>
            </a:r>
            <a:r>
              <a:rPr lang="en-US" sz="1620" baseline="30000">
                <a:solidFill>
                  <a:prstClr val="black"/>
                </a:solidFill>
              </a:rPr>
              <a:t>th</a:t>
            </a:r>
            <a:r>
              <a:rPr lang="en-US" sz="1620">
                <a:solidFill>
                  <a:prstClr val="black"/>
                </a:solidFill>
              </a:rPr>
              <a:t> of February 2021</a:t>
            </a:r>
            <a:endParaRPr lang="fi-FI" sz="1620">
              <a:solidFill>
                <a:prstClr val="black"/>
              </a:solidFill>
            </a:endParaRPr>
          </a:p>
        </p:txBody>
      </p:sp>
      <p:sp>
        <p:nvSpPr>
          <p:cNvPr id="8" name="Rechteck 2"/>
          <p:cNvSpPr/>
          <p:nvPr/>
        </p:nvSpPr>
        <p:spPr>
          <a:xfrm>
            <a:off x="1407345" y="4670941"/>
            <a:ext cx="555277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1480"/>
            <a:r>
              <a:rPr lang="de-DE" sz="810">
                <a:solidFill>
                  <a:prstClr val="black"/>
                </a:solidFill>
                <a:latin typeface="Helvetica Light" charset="0"/>
              </a:rPr>
              <a:t>This project has received funding from the European Union’s Horizon 2020 research and innovation programme under grant agreement No 860407. BIOPLASTICS EUROPE project website: www.bioplasticseurope.eu</a:t>
            </a:r>
          </a:p>
        </p:txBody>
      </p:sp>
    </p:spTree>
    <p:extLst>
      <p:ext uri="{BB962C8B-B14F-4D97-AF65-F5344CB8AC3E}">
        <p14:creationId xmlns:p14="http://schemas.microsoft.com/office/powerpoint/2010/main" val="3869577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7770972" y="-32861"/>
            <a:ext cx="915828" cy="272892"/>
          </a:xfrm>
        </p:spPr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white"/>
                </a:solidFill>
                <a:latin typeface="Calibri"/>
              </a:rPr>
              <a:pPr defTabSz="411480"/>
              <a:t>18.02.21</a:t>
            </a:fld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138160" y="-32861"/>
            <a:ext cx="548640" cy="272892"/>
          </a:xfrm>
        </p:spPr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pPr defTabSz="411480"/>
            <a:fld id="{3A2AC1C4-B275-AE4C-92F8-79C2C13C0B7A}" type="slidenum">
              <a:rPr lang="de-DE">
                <a:solidFill>
                  <a:prstClr val="white"/>
                </a:solidFill>
              </a:rPr>
              <a:pPr defTabSz="411480"/>
              <a:t>33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liennummernplatzhalter 4"/>
          <p:cNvSpPr txBox="1">
            <a:spLocks/>
          </p:cNvSpPr>
          <p:nvPr/>
        </p:nvSpPr>
        <p:spPr>
          <a:xfrm>
            <a:off x="7934591" y="227168"/>
            <a:ext cx="549258" cy="246460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1480"/>
            <a:fld id="{3A2AC1C4-B275-AE4C-92F8-79C2C13C0B7A}" type="slidenum">
              <a:rPr lang="de-DE" sz="1080">
                <a:solidFill>
                  <a:prstClr val="white"/>
                </a:solidFill>
              </a:rPr>
              <a:pPr defTabSz="411480"/>
              <a:t>33</a:t>
            </a:fld>
            <a:endParaRPr lang="de-DE" sz="108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96" y="4433811"/>
            <a:ext cx="1769576" cy="60061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5358" y="240031"/>
            <a:ext cx="8229600" cy="7200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11480"/>
            <a:r>
              <a:rPr lang="fi-FI" sz="324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Company info</a:t>
            </a:r>
            <a:endParaRPr lang="en-US" sz="324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0436" y="1321038"/>
            <a:ext cx="3179527" cy="7331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11480">
              <a:buNone/>
            </a:pPr>
            <a:r>
              <a:rPr lang="fi-FI" sz="252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Biomaterials (ABM) 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>
          <a:xfrm rot="5400000">
            <a:off x="6972222" y="2673009"/>
            <a:ext cx="973172" cy="21123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Oval 11"/>
          <p:cNvSpPr/>
          <p:nvPr/>
        </p:nvSpPr>
        <p:spPr>
          <a:xfrm>
            <a:off x="6390162" y="3004794"/>
            <a:ext cx="575184" cy="30853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96">
              <a:defRPr/>
            </a:pPr>
            <a:r>
              <a:rPr lang="en-US" sz="1050">
                <a:solidFill>
                  <a:srgbClr val="1F497D">
                    <a:lumMod val="75000"/>
                  </a:srgbClr>
                </a:solidFill>
                <a:latin typeface="Calibri"/>
              </a:rPr>
              <a:t>CN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03" y="3028871"/>
            <a:ext cx="2874096" cy="134124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21170" y="2838804"/>
            <a:ext cx="637021" cy="38013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96">
              <a:defRPr/>
            </a:pPr>
            <a:r>
              <a:rPr lang="en-US" sz="1050">
                <a:solidFill>
                  <a:srgbClr val="1F497D">
                    <a:lumMod val="75000"/>
                  </a:srgbClr>
                </a:solidFill>
                <a:latin typeface="Calibri"/>
              </a:rPr>
              <a:t>HQ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b="17241"/>
          <a:stretch/>
        </p:blipFill>
        <p:spPr>
          <a:xfrm>
            <a:off x="4586933" y="2997454"/>
            <a:ext cx="1711216" cy="190934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207327" y="2812792"/>
            <a:ext cx="759211" cy="4591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96">
              <a:defRPr/>
            </a:pPr>
            <a:r>
              <a:rPr lang="en-US" sz="1050">
                <a:solidFill>
                  <a:srgbClr val="1F497D">
                    <a:lumMod val="75000"/>
                  </a:srgbClr>
                </a:solidFill>
                <a:latin typeface="Calibri"/>
              </a:rPr>
              <a:t>Tech</a:t>
            </a:r>
          </a:p>
          <a:p>
            <a:pPr algn="ctr" defTabSz="457196">
              <a:defRPr/>
            </a:pPr>
            <a:r>
              <a:rPr lang="en-US" sz="1050">
                <a:solidFill>
                  <a:srgbClr val="1F497D">
                    <a:lumMod val="75000"/>
                  </a:srgbClr>
                </a:solidFill>
                <a:latin typeface="Calibri"/>
              </a:rPr>
              <a:t>site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8C975FC-95C6-B74F-97E7-051327CAE8C8}"/>
              </a:ext>
            </a:extLst>
          </p:cNvPr>
          <p:cNvSpPr txBox="1">
            <a:spLocks/>
          </p:cNvSpPr>
          <p:nvPr/>
        </p:nvSpPr>
        <p:spPr>
          <a:xfrm>
            <a:off x="3649964" y="890649"/>
            <a:ext cx="4902913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None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6" indent="-342896" defTabSz="411480">
              <a:spcAft>
                <a:spcPts val="540"/>
              </a:spcAft>
              <a:buFont typeface="Arial" panose="020B0604020202020204" pitchFamily="34" charset="0"/>
              <a:buChar char="•"/>
            </a:pPr>
            <a:r>
              <a:rPr lang="en-US" sz="162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in 2014</a:t>
            </a:r>
          </a:p>
          <a:p>
            <a:pPr marL="342896" indent="-342896" defTabSz="411480">
              <a:spcAft>
                <a:spcPts val="540"/>
              </a:spcAft>
              <a:buFont typeface="Arial" panose="020B0604020202020204" pitchFamily="34" charset="0"/>
              <a:buChar char="•"/>
            </a:pPr>
            <a:r>
              <a:rPr lang="en-US" sz="162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specialists with extensive biopolymer experience</a:t>
            </a:r>
          </a:p>
          <a:p>
            <a:pPr marL="342896" indent="-342896" defTabSz="411480">
              <a:spcAft>
                <a:spcPts val="540"/>
              </a:spcAft>
              <a:buFont typeface="Arial" panose="020B0604020202020204" pitchFamily="34" charset="0"/>
              <a:buChar char="•"/>
            </a:pPr>
            <a:r>
              <a:rPr lang="en-US" sz="162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&amp; Technical product manufacturing and R&amp;D sites at Tampere, Finland + new R&amp;D and manufacturing site in Asia</a:t>
            </a:r>
          </a:p>
        </p:txBody>
      </p:sp>
    </p:spTree>
    <p:extLst>
      <p:ext uri="{BB962C8B-B14F-4D97-AF65-F5344CB8AC3E}">
        <p14:creationId xmlns:p14="http://schemas.microsoft.com/office/powerpoint/2010/main" val="3266867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80" y="196765"/>
            <a:ext cx="7406640" cy="688021"/>
          </a:xfrm>
        </p:spPr>
        <p:txBody>
          <a:bodyPr>
            <a:normAutofit/>
          </a:bodyPr>
          <a:lstStyle/>
          <a:p>
            <a:pPr algn="ctr"/>
            <a:r>
              <a:rPr lang="fi-FI" sz="3240">
                <a:solidFill>
                  <a:schemeClr val="tx1"/>
                </a:solidFill>
              </a:rPr>
              <a:t>Bioplastics supply-chain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white"/>
                </a:solidFill>
              </a:rPr>
              <a:pPr defTabSz="411480"/>
              <a:t>18.02.21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1480"/>
            <a:fld id="{3A2AC1C4-B275-AE4C-92F8-79C2C13C0B7A}" type="slidenum">
              <a:rPr lang="de-DE">
                <a:solidFill>
                  <a:prstClr val="white"/>
                </a:solidFill>
              </a:rPr>
              <a:pPr defTabSz="411480"/>
              <a:t>34</a:t>
            </a:fld>
            <a:endParaRPr lang="de-DE">
              <a:solidFill>
                <a:prstClr val="white"/>
              </a:solidFill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2225975" y="2269478"/>
          <a:ext cx="4795733" cy="518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801535" y="1357376"/>
          <a:ext cx="4795733" cy="518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3696187" y="3222282"/>
          <a:ext cx="4795733" cy="518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Oval 13"/>
          <p:cNvSpPr/>
          <p:nvPr/>
        </p:nvSpPr>
        <p:spPr>
          <a:xfrm>
            <a:off x="3846155" y="2139864"/>
            <a:ext cx="1620180" cy="777686"/>
          </a:xfrm>
          <a:prstGeom prst="ellipse">
            <a:avLst/>
          </a:prstGeom>
          <a:solidFill>
            <a:schemeClr val="accent6">
              <a:lumMod val="7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1959" y="4516225"/>
            <a:ext cx="1759952" cy="597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3856" y="941947"/>
            <a:ext cx="93807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fi-FI" sz="2880" b="1">
                <a:solidFill>
                  <a:prstClr val="black"/>
                </a:solidFill>
                <a:latin typeface="Calibri"/>
              </a:rPr>
              <a:t>ABM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84880" y="1416311"/>
            <a:ext cx="1178976" cy="723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740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081" y="5067"/>
            <a:ext cx="7406640" cy="857250"/>
          </a:xfrm>
        </p:spPr>
        <p:txBody>
          <a:bodyPr>
            <a:normAutofit/>
          </a:bodyPr>
          <a:lstStyle/>
          <a:p>
            <a:pPr algn="ctr"/>
            <a:r>
              <a:rPr lang="fi-FI" sz="3240">
                <a:solidFill>
                  <a:schemeClr val="tx1"/>
                </a:solidFill>
              </a:rPr>
              <a:t>Bioplastics and market segments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white"/>
                </a:solidFill>
              </a:rPr>
              <a:pPr defTabSz="411480"/>
              <a:t>18.02.21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1480"/>
            <a:fld id="{3A2AC1C4-B275-AE4C-92F8-79C2C13C0B7A}" type="slidenum">
              <a:rPr lang="de-DE">
                <a:solidFill>
                  <a:prstClr val="white"/>
                </a:solidFill>
              </a:rPr>
              <a:pPr defTabSz="411480"/>
              <a:t>35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59" y="4516225"/>
            <a:ext cx="1759952" cy="597347"/>
          </a:xfrm>
          <a:prstGeom prst="rect">
            <a:avLst/>
          </a:prstGeom>
        </p:spPr>
      </p:pic>
      <p:pic>
        <p:nvPicPr>
          <p:cNvPr id="6146" name="Picture 2" descr="https://www.european-bioplastics.org/wp-content/uploads/2020/11/Global_Production_Capacities_2020_by_market_segment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/>
          <a:stretch/>
        </p:blipFill>
        <p:spPr bwMode="auto">
          <a:xfrm>
            <a:off x="1066994" y="821956"/>
            <a:ext cx="5153987" cy="419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28806" y="1470789"/>
            <a:ext cx="266124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11480"/>
            <a:r>
              <a:rPr lang="fi-FI">
                <a:solidFill>
                  <a:prstClr val="black"/>
                </a:solidFill>
                <a:latin typeface="Calibri"/>
              </a:rPr>
              <a:t>The application area place specific requirements on the material performance and properties </a:t>
            </a:r>
          </a:p>
        </p:txBody>
      </p:sp>
      <p:sp>
        <p:nvSpPr>
          <p:cNvPr id="7" name="Left Brace 6"/>
          <p:cNvSpPr/>
          <p:nvPr/>
        </p:nvSpPr>
        <p:spPr>
          <a:xfrm rot="5400000">
            <a:off x="3178645" y="465516"/>
            <a:ext cx="388843" cy="30459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2044" y="1067071"/>
            <a:ext cx="226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fi-FI" b="1">
                <a:solidFill>
                  <a:prstClr val="black"/>
                </a:solidFill>
                <a:latin typeface="Calibri"/>
              </a:rPr>
              <a:t>Growth potential</a:t>
            </a:r>
          </a:p>
          <a:p>
            <a:pPr defTabSz="411480"/>
            <a:r>
              <a:rPr lang="fi-FI" b="1">
                <a:solidFill>
                  <a:prstClr val="black"/>
                </a:solidFill>
                <a:latin typeface="Calibri"/>
              </a:rPr>
              <a:t>Material functionality</a:t>
            </a:r>
          </a:p>
        </p:txBody>
      </p:sp>
    </p:spTree>
    <p:extLst>
      <p:ext uri="{BB962C8B-B14F-4D97-AF65-F5344CB8AC3E}">
        <p14:creationId xmlns:p14="http://schemas.microsoft.com/office/powerpoint/2010/main" val="159752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8314" y="994622"/>
            <a:ext cx="3949979" cy="359439"/>
          </a:xfrm>
          <a:solidFill>
            <a:srgbClr val="66FF66"/>
          </a:solidFill>
        </p:spPr>
        <p:txBody>
          <a:bodyPr/>
          <a:lstStyle/>
          <a:p>
            <a:r>
              <a:rPr lang="fi-FI" sz="1980"/>
              <a:t>Drivers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3954" y="1474443"/>
            <a:ext cx="3949979" cy="3235945"/>
          </a:xfrm>
          <a:solidFill>
            <a:srgbClr val="66FF66"/>
          </a:solidFill>
        </p:spPr>
        <p:txBody>
          <a:bodyPr>
            <a:normAutofit fontScale="92500"/>
          </a:bodyPr>
          <a:lstStyle/>
          <a:p>
            <a:r>
              <a:rPr lang="fi-FI" sz="1620" b="1"/>
              <a:t>Decoupling from fossil resources</a:t>
            </a:r>
          </a:p>
          <a:p>
            <a:r>
              <a:rPr lang="fi-FI" sz="1620" b="1"/>
              <a:t>Environmental aspects</a:t>
            </a:r>
          </a:p>
          <a:p>
            <a:pPr lvl="1"/>
            <a:r>
              <a:rPr lang="fi-FI" sz="1440"/>
              <a:t>Production less energy demanding</a:t>
            </a:r>
          </a:p>
          <a:p>
            <a:pPr lvl="1"/>
            <a:r>
              <a:rPr lang="fi-FI" sz="1440"/>
              <a:t>Reduced carbon footprint</a:t>
            </a:r>
          </a:p>
          <a:p>
            <a:pPr lvl="1"/>
            <a:r>
              <a:rPr lang="fi-FI" sz="1440"/>
              <a:t>Address the littering problem</a:t>
            </a:r>
          </a:p>
          <a:p>
            <a:pPr lvl="1"/>
            <a:r>
              <a:rPr lang="fi-FI" sz="1440"/>
              <a:t>Utilisation of various biomass &amp; waste streams for polymer production</a:t>
            </a:r>
            <a:endParaRPr lang="fi-FI" sz="1620" b="1"/>
          </a:p>
          <a:p>
            <a:r>
              <a:rPr lang="fi-FI" sz="1620" b="1"/>
              <a:t>Materials with improved performance</a:t>
            </a:r>
          </a:p>
          <a:p>
            <a:r>
              <a:rPr lang="fi-FI" sz="1620" b="1"/>
              <a:t>Positive perception/image</a:t>
            </a:r>
          </a:p>
          <a:p>
            <a:pPr lvl="1"/>
            <a:r>
              <a:rPr lang="fi-FI" sz="1440"/>
              <a:t>Brandowners’ sustainability policies</a:t>
            </a:r>
          </a:p>
          <a:p>
            <a:pPr lvl="1"/>
            <a:r>
              <a:rPr lang="fi-FI" sz="1440"/>
              <a:t>Consumer awareness</a:t>
            </a:r>
          </a:p>
          <a:p>
            <a:r>
              <a:rPr lang="fi-FI" sz="1620" b="1"/>
              <a:t>Regulative &amp; economical incentives</a:t>
            </a:r>
          </a:p>
          <a:p>
            <a:endParaRPr lang="fi-FI" sz="1620"/>
          </a:p>
          <a:p>
            <a:endParaRPr lang="fi-FI" sz="1800"/>
          </a:p>
          <a:p>
            <a:pPr lvl="1"/>
            <a:endParaRPr lang="fi-FI" sz="1440"/>
          </a:p>
          <a:p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22326" y="994623"/>
            <a:ext cx="3867720" cy="359438"/>
          </a:xfrm>
          <a:solidFill>
            <a:srgbClr val="FF0000"/>
          </a:solidFill>
        </p:spPr>
        <p:txBody>
          <a:bodyPr/>
          <a:lstStyle/>
          <a:p>
            <a:r>
              <a:rPr lang="fi-FI" sz="1980"/>
              <a:t>Barriers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722326" y="1474443"/>
            <a:ext cx="3867720" cy="3235945"/>
          </a:xfrm>
          <a:solidFill>
            <a:srgbClr val="FF0000"/>
          </a:solidFill>
        </p:spPr>
        <p:txBody>
          <a:bodyPr>
            <a:normAutofit lnSpcReduction="10000"/>
          </a:bodyPr>
          <a:lstStyle/>
          <a:p>
            <a:r>
              <a:rPr lang="fi-FI" sz="1710"/>
              <a:t>The bioplastic space is confusing</a:t>
            </a:r>
          </a:p>
          <a:p>
            <a:pPr lvl="1"/>
            <a:r>
              <a:rPr lang="fi-FI" sz="1440"/>
              <a:t>Misleading information</a:t>
            </a:r>
          </a:p>
          <a:p>
            <a:r>
              <a:rPr lang="fi-FI" sz="1620" b="1"/>
              <a:t>Uncertainty in functional performance</a:t>
            </a:r>
          </a:p>
          <a:p>
            <a:r>
              <a:rPr lang="fi-FI" sz="1620" b="1"/>
              <a:t>Incompatiblity with present process equipment</a:t>
            </a:r>
          </a:p>
          <a:p>
            <a:r>
              <a:rPr lang="fi-FI" sz="1620" b="1"/>
              <a:t>Availability </a:t>
            </a:r>
            <a:r>
              <a:rPr lang="fi-FI" sz="1620"/>
              <a:t>(raw materials &amp; compounds; feedstock issues)</a:t>
            </a:r>
          </a:p>
          <a:p>
            <a:r>
              <a:rPr lang="fi-FI" sz="1620" b="1"/>
              <a:t>Uncertainty about future legislation</a:t>
            </a:r>
          </a:p>
          <a:p>
            <a:r>
              <a:rPr lang="fi-FI" sz="1620" b="1"/>
              <a:t>Regulatory requirements </a:t>
            </a:r>
          </a:p>
          <a:p>
            <a:r>
              <a:rPr lang="fi-FI" sz="1620" b="1"/>
              <a:t>Expensive</a:t>
            </a:r>
          </a:p>
          <a:p>
            <a:endParaRPr lang="fi-FI" sz="1620" b="1"/>
          </a:p>
          <a:p>
            <a:endParaRPr lang="fi-FI" sz="162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79712" y="-13374"/>
            <a:ext cx="5249383" cy="85725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i-FI" sz="2700">
                <a:solidFill>
                  <a:schemeClr val="tx1"/>
                </a:solidFill>
              </a:rPr>
              <a:t>Bio-based biodegradable plastics</a:t>
            </a:r>
            <a:br>
              <a:rPr lang="fi-FI" sz="2700">
                <a:solidFill>
                  <a:schemeClr val="tx1"/>
                </a:solidFill>
              </a:rPr>
            </a:br>
            <a:r>
              <a:rPr lang="fi-FI" sz="2700">
                <a:solidFill>
                  <a:schemeClr val="tx1"/>
                </a:solidFill>
              </a:rPr>
              <a:t>Benefits and Challanges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770972" y="-32861"/>
            <a:ext cx="915828" cy="272892"/>
          </a:xfrm>
        </p:spPr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11480"/>
              <a:t>18.02.21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38160" y="-32861"/>
            <a:ext cx="548640" cy="272892"/>
          </a:xfrm>
        </p:spPr>
        <p:txBody>
          <a:bodyPr/>
          <a:lstStyle/>
          <a:p>
            <a:pPr defTabSz="411480"/>
            <a:fld id="{3A2AC1C4-B275-AE4C-92F8-79C2C13C0B7A}" type="slidenum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11480"/>
              <a:t>36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59" y="4516225"/>
            <a:ext cx="1759952" cy="5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243756" y="2960593"/>
            <a:ext cx="2285384" cy="145613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411480"/>
            <a:r>
              <a:rPr lang="en-US" sz="2400">
                <a:solidFill>
                  <a:prstClr val="white"/>
                </a:solidFill>
                <a:latin typeface="Lato" panose="020F0502020204030203" pitchFamily="34" charset="0"/>
              </a:rPr>
              <a:t>Personal Care</a:t>
            </a:r>
          </a:p>
          <a:p>
            <a:pPr algn="ctr" defTabSz="411480"/>
            <a:r>
              <a:rPr lang="en-US" sz="2400">
                <a:solidFill>
                  <a:prstClr val="white"/>
                </a:solidFill>
                <a:latin typeface="Lato" panose="020F0502020204030203" pitchFamily="34" charset="0"/>
              </a:rPr>
              <a:t> &amp;  Home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72254" y="1323613"/>
            <a:ext cx="2214678" cy="146971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411480"/>
            <a:r>
              <a:rPr lang="en-US" sz="2400">
                <a:solidFill>
                  <a:prstClr val="white"/>
                </a:solidFill>
                <a:latin typeface="Lato" panose="020F0502020204030203" pitchFamily="34" charset="0"/>
              </a:rPr>
              <a:t>Food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7193" y="1323613"/>
            <a:ext cx="2333059" cy="146971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411480"/>
            <a:r>
              <a:rPr lang="en-US" sz="2400">
                <a:solidFill>
                  <a:prstClr val="white"/>
                </a:solidFill>
                <a:latin typeface="Lato" panose="020F0502020204030203" pitchFamily="34" charset="0"/>
              </a:rPr>
              <a:t>Industry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53" y="675540"/>
            <a:ext cx="1432322" cy="101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90183" l="0" r="982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305" y="3119518"/>
            <a:ext cx="1782540" cy="13507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10" y="597769"/>
            <a:ext cx="1907744" cy="3090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0000" l="6150" r="89840">
                        <a14:foregroundMark x1="8957" y1="31091" x2="13235" y2="56000"/>
                        <a14:foregroundMark x1="9091" y1="30727" x2="37032" y2="24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7000" y="1075697"/>
            <a:ext cx="2215942" cy="162936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89801" y="2269632"/>
            <a:ext cx="1764667" cy="1496802"/>
          </a:xfrm>
          <a:prstGeom prst="roundRect">
            <a:avLst>
              <a:gd name="adj" fmla="val 10000"/>
            </a:avLst>
          </a:prstGeom>
          <a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653" b="89256" l="6383" r="91135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8" b="98316" l="1684" r="99327">
                        <a14:foregroundMark x1="6734" y1="84175" x2="6397" y2="43434"/>
                        <a14:foregroundMark x1="6397" y1="43434" x2="31313" y2="42424"/>
                        <a14:foregroundMark x1="31313" y1="42424" x2="29630" y2="39731"/>
                        <a14:foregroundMark x1="29630" y1="40404" x2="20875" y2="31650"/>
                        <a14:foregroundMark x1="21549" y1="31650" x2="38384" y2="17508"/>
                        <a14:foregroundMark x1="38384" y1="17508" x2="99327" y2="54545"/>
                        <a14:foregroundMark x1="7744" y1="83838" x2="32997" y2="98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36" y="2400093"/>
            <a:ext cx="1235878" cy="123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6019" l="2604" r="89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8" y="3337291"/>
            <a:ext cx="2506790" cy="1440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431" b="96178" l="6929" r="94757">
                        <a14:foregroundMark x1="18352" y1="73036" x2="18914" y2="10403"/>
                        <a14:foregroundMark x1="18914" y1="10403" x2="84457" y2="9979"/>
                        <a14:foregroundMark x1="84457" y1="9979" x2="83521" y2="80892"/>
                        <a14:foregroundMark x1="16292" y1="73461" x2="1498" y2="79830"/>
                        <a14:foregroundMark x1="2060" y1="79830" x2="53933" y2="95966"/>
                        <a14:foregroundMark x1="54307" y1="96178" x2="94757" y2="87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9301" y="3432824"/>
            <a:ext cx="1518983" cy="1339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574" y="746288"/>
            <a:ext cx="511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en-GB">
                <a:solidFill>
                  <a:srgbClr val="F39602"/>
                </a:solidFill>
                <a:latin typeface="Lato" panose="020F0502020204030203" pitchFamily="34" charset="0"/>
              </a:rPr>
              <a:t>Sustainable &amp; clean alternatives for fossil plastics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5660" y="4457414"/>
            <a:ext cx="1759952" cy="597347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942797" y="153235"/>
            <a:ext cx="7398068" cy="648072"/>
          </a:xfrm>
          <a:prstGeom prst="rect">
            <a:avLst/>
          </a:prstGeom>
        </p:spPr>
        <p:txBody>
          <a:bodyPr vert="horz" lIns="82296" tIns="41148" rIns="82296" bIns="41148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11480"/>
            <a:r>
              <a:rPr lang="es-UY" sz="2880" b="1">
                <a:solidFill>
                  <a:prstClr val="black"/>
                </a:solidFill>
                <a:latin typeface="Calibri"/>
              </a:rPr>
              <a:t>ABM TECHNICAL TARGET SEGMENTATION </a:t>
            </a:r>
            <a:endParaRPr lang="en-US" sz="2880" b="1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192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8375" y="763791"/>
            <a:ext cx="7776864" cy="4277275"/>
          </a:xfrm>
        </p:spPr>
        <p:txBody>
          <a:bodyPr>
            <a:normAutofit/>
          </a:bodyPr>
          <a:lstStyle/>
          <a:p>
            <a:pPr>
              <a:lnSpc>
                <a:spcPts val="1530"/>
              </a:lnSpc>
              <a:spcBef>
                <a:spcPts val="0"/>
              </a:spcBef>
              <a:buNone/>
            </a:pPr>
            <a:endParaRPr lang="fi-FI" sz="1980" b="1" i="1" u="sng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fi-FI" sz="1710" b="1" i="1" u="sng">
                <a:latin typeface="Arial" charset="0"/>
              </a:rPr>
              <a:t>Focus on (semi)-durable applications instead of simple disposables </a:t>
            </a:r>
          </a:p>
          <a:p>
            <a:pPr>
              <a:lnSpc>
                <a:spcPct val="90000"/>
              </a:lnSpc>
            </a:pPr>
            <a:endParaRPr lang="fi-FI" sz="1710" b="1" i="1" u="sng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fi-FI" sz="1710" b="1" i="1" u="sng">
                <a:latin typeface="Arial" charset="0"/>
              </a:rPr>
              <a:t>Solutions for better material performance =&gt; alternatives to fossil-based commodity plastics (ABS, PP, PE)</a:t>
            </a:r>
          </a:p>
          <a:p>
            <a:pPr>
              <a:lnSpc>
                <a:spcPts val="1530"/>
              </a:lnSpc>
              <a:spcBef>
                <a:spcPts val="0"/>
              </a:spcBef>
              <a:buNone/>
            </a:pPr>
            <a:r>
              <a:rPr lang="fi-FI" sz="1980" b="1" i="1" u="sng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fi-FI" sz="1350" b="1" i="1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350" b="1" i="1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6833" y="278510"/>
            <a:ext cx="657442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/>
            <a:r>
              <a:rPr lang="sv-FI" sz="2880" b="1">
                <a:solidFill>
                  <a:prstClr val="black"/>
                </a:solidFill>
                <a:latin typeface="Calibri"/>
              </a:rPr>
              <a:t>ArcBiox- Bio-based biodegradable plastics</a:t>
            </a:r>
            <a:endParaRPr lang="fi-FI" sz="28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519" y="2312521"/>
            <a:ext cx="564874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28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white"/>
                </a:solidFill>
              </a:rPr>
              <a:pPr defTabSz="411480"/>
              <a:t>18.02.21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pPr defTabSz="411480"/>
            <a:fld id="{3A2AC1C4-B275-AE4C-92F8-79C2C13C0B7A}" type="slidenum">
              <a:rPr lang="de-DE">
                <a:solidFill>
                  <a:prstClr val="white"/>
                </a:solidFill>
              </a:rPr>
              <a:pPr defTabSz="411480"/>
              <a:t>39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liennummernplatzhalter 4"/>
          <p:cNvSpPr txBox="1">
            <a:spLocks/>
          </p:cNvSpPr>
          <p:nvPr/>
        </p:nvSpPr>
        <p:spPr>
          <a:xfrm>
            <a:off x="5836403" y="679007"/>
            <a:ext cx="549258" cy="14858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1480"/>
            <a:fld id="{3A2AC1C4-B275-AE4C-92F8-79C2C13C0B7A}" type="slidenum">
              <a:rPr lang="de-DE" sz="1260">
                <a:solidFill>
                  <a:prstClr val="white"/>
                </a:solidFill>
              </a:rPr>
              <a:pPr defTabSz="411480"/>
              <a:t>39</a:t>
            </a:fld>
            <a:endParaRPr lang="de-DE" sz="126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903" y="4649696"/>
            <a:ext cx="1319502" cy="4478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822206" y="692342"/>
            <a:ext cx="1967415" cy="937691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8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Bio-based and biodegradable polymers</a:t>
            </a:r>
          </a:p>
        </p:txBody>
      </p:sp>
      <p:sp>
        <p:nvSpPr>
          <p:cNvPr id="11" name="Oval 10"/>
          <p:cNvSpPr/>
          <p:nvPr/>
        </p:nvSpPr>
        <p:spPr>
          <a:xfrm>
            <a:off x="4426629" y="692342"/>
            <a:ext cx="2085714" cy="937691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8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sz="1620" b="1">
                <a:solidFill>
                  <a:srgbClr val="FF0000"/>
                </a:solidFill>
                <a:latin typeface="Calibri"/>
              </a:rPr>
              <a:t>ArcBiox Degradable glass fiber</a:t>
            </a:r>
          </a:p>
        </p:txBody>
      </p:sp>
      <p:sp>
        <p:nvSpPr>
          <p:cNvPr id="12" name="Oval 11"/>
          <p:cNvSpPr/>
          <p:nvPr/>
        </p:nvSpPr>
        <p:spPr>
          <a:xfrm>
            <a:off x="3691051" y="1395251"/>
            <a:ext cx="2039242" cy="937691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28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Functional additives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9867" y="2700431"/>
            <a:ext cx="1438471" cy="31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COMPOUNDING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4657299" y="2421098"/>
            <a:ext cx="246145" cy="1677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4869" y="3372620"/>
            <a:ext cx="2000869" cy="757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Injection molding</a:t>
            </a:r>
          </a:p>
          <a:p>
            <a:pPr algn="ctr" defTabSz="411480"/>
            <a:r>
              <a:rPr lang="fi-FI" sz="1440">
                <a:solidFill>
                  <a:prstClr val="black"/>
                </a:solidFill>
                <a:latin typeface="Calibri"/>
              </a:rPr>
              <a:t>Sheets &amp;thermoforming</a:t>
            </a:r>
          </a:p>
          <a:p>
            <a:pPr algn="ctr" defTabSz="411480"/>
            <a:r>
              <a:rPr lang="fi-FI" sz="1440">
                <a:solidFill>
                  <a:prstClr val="black"/>
                </a:solidFill>
                <a:latin typeface="Calibri"/>
              </a:rPr>
              <a:t>Blow molding</a:t>
            </a:r>
          </a:p>
        </p:txBody>
      </p:sp>
      <p:sp>
        <p:nvSpPr>
          <p:cNvPr id="16" name="Right Arrow 15"/>
          <p:cNvSpPr/>
          <p:nvPr/>
        </p:nvSpPr>
        <p:spPr>
          <a:xfrm rot="5400000">
            <a:off x="4702772" y="3097454"/>
            <a:ext cx="246145" cy="1677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4762385" y="4184182"/>
            <a:ext cx="246145" cy="1677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1215" y="2797174"/>
            <a:ext cx="2279920" cy="31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End product manufacturers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08398" y="4471568"/>
            <a:ext cx="1402692" cy="5355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Material testing</a:t>
            </a:r>
          </a:p>
          <a:p>
            <a:pPr algn="ctr"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Performance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72920" y="4268081"/>
            <a:ext cx="634276" cy="3139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 defTabSz="411480"/>
            <a:r>
              <a:rPr lang="fi-FI" sz="1440" b="1">
                <a:solidFill>
                  <a:prstClr val="black"/>
                </a:solidFill>
                <a:latin typeface="Calibri"/>
              </a:rPr>
              <a:t>SALES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235" y="827591"/>
            <a:ext cx="1315873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fi-FI" sz="1620" b="1">
                <a:solidFill>
                  <a:prstClr val="black"/>
                </a:solidFill>
                <a:latin typeface="Calibri"/>
              </a:rPr>
              <a:t>Formulation</a:t>
            </a:r>
          </a:p>
          <a:p>
            <a:pPr defTabSz="411480"/>
            <a:r>
              <a:rPr lang="fi-FI" sz="1620">
                <a:solidFill>
                  <a:prstClr val="black"/>
                </a:solidFill>
                <a:latin typeface="Calibri"/>
              </a:rPr>
              <a:t>Performance </a:t>
            </a:r>
          </a:p>
          <a:p>
            <a:pPr defTabSz="411480"/>
            <a:r>
              <a:rPr lang="fi-FI" sz="1620">
                <a:solidFill>
                  <a:prstClr val="black"/>
                </a:solidFill>
                <a:latin typeface="Calibri"/>
              </a:rPr>
              <a:t>Functionality</a:t>
            </a:r>
          </a:p>
          <a:p>
            <a:pPr defTabSz="411480"/>
            <a:r>
              <a:rPr lang="fi-FI" sz="1620">
                <a:solidFill>
                  <a:prstClr val="black"/>
                </a:solidFill>
                <a:latin typeface="Calibri"/>
              </a:rPr>
              <a:t>Regulatory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7817" y="2864542"/>
            <a:ext cx="1964320" cy="120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fi-FI" sz="1620" b="1">
                <a:solidFill>
                  <a:prstClr val="black"/>
                </a:solidFill>
                <a:latin typeface="Calibri"/>
              </a:rPr>
              <a:t>Processability</a:t>
            </a:r>
          </a:p>
          <a:p>
            <a:pPr defTabSz="411480"/>
            <a:r>
              <a:rPr lang="fi-FI" sz="1620" b="1">
                <a:solidFill>
                  <a:prstClr val="black"/>
                </a:solidFill>
                <a:latin typeface="Calibri"/>
              </a:rPr>
              <a:t>-</a:t>
            </a:r>
            <a:r>
              <a:rPr lang="fi-FI" sz="1620">
                <a:solidFill>
                  <a:prstClr val="black"/>
                </a:solidFill>
                <a:latin typeface="Calibri"/>
              </a:rPr>
              <a:t>Production speed</a:t>
            </a:r>
          </a:p>
          <a:p>
            <a:pPr defTabSz="411480">
              <a:lnSpc>
                <a:spcPts val="900"/>
              </a:lnSpc>
            </a:pPr>
            <a:endParaRPr lang="fi-FI" sz="1620">
              <a:solidFill>
                <a:prstClr val="black"/>
              </a:solidFill>
              <a:latin typeface="Calibri"/>
            </a:endParaRPr>
          </a:p>
          <a:p>
            <a:pPr defTabSz="411480"/>
            <a:r>
              <a:rPr lang="fi-FI" sz="1620">
                <a:solidFill>
                  <a:prstClr val="black"/>
                </a:solidFill>
                <a:latin typeface="Calibri"/>
              </a:rPr>
              <a:t>- preferably a drop-in</a:t>
            </a:r>
          </a:p>
          <a:p>
            <a:pPr defTabSz="411480"/>
            <a:r>
              <a:rPr lang="fi-FI" sz="1620">
                <a:solidFill>
                  <a:prstClr val="black"/>
                </a:solidFill>
                <a:latin typeface="Calibri"/>
              </a:rPr>
              <a:t>Solution</a:t>
            </a:r>
          </a:p>
        </p:txBody>
      </p:sp>
      <p:sp>
        <p:nvSpPr>
          <p:cNvPr id="4" name="Left Brace 3"/>
          <p:cNvSpPr/>
          <p:nvPr/>
        </p:nvSpPr>
        <p:spPr>
          <a:xfrm>
            <a:off x="2370382" y="706583"/>
            <a:ext cx="450414" cy="147313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Left Brace 27"/>
          <p:cNvSpPr/>
          <p:nvPr/>
        </p:nvSpPr>
        <p:spPr>
          <a:xfrm>
            <a:off x="2837095" y="2703366"/>
            <a:ext cx="441932" cy="15180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943704" y="4623917"/>
            <a:ext cx="18130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756711" y="3304426"/>
            <a:ext cx="0" cy="13194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92248" y="0"/>
            <a:ext cx="2738057" cy="535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11480"/>
            <a:r>
              <a:rPr lang="fi-FI" sz="2880" b="1">
                <a:solidFill>
                  <a:prstClr val="black"/>
                </a:solidFill>
                <a:latin typeface="Calibri"/>
              </a:rPr>
              <a:t>ABM APPROACH</a:t>
            </a:r>
          </a:p>
        </p:txBody>
      </p:sp>
    </p:spTree>
    <p:extLst>
      <p:ext uri="{BB962C8B-B14F-4D97-AF65-F5344CB8AC3E}">
        <p14:creationId xmlns:p14="http://schemas.microsoft.com/office/powerpoint/2010/main" val="175251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2D55-60C7-DC41-89C3-EA3261D8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323"/>
            <a:ext cx="9144000" cy="857250"/>
          </a:xfrm>
        </p:spPr>
        <p:txBody>
          <a:bodyPr anchor="ctr">
            <a:normAutofit/>
          </a:bodyPr>
          <a:lstStyle/>
          <a:p>
            <a:pPr algn="ctr"/>
            <a:r>
              <a:rPr lang="de-DE" b="1" dirty="0"/>
              <a:t>Programme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711FC-9699-D84B-BCC0-15FD7077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97285" y="-33341"/>
            <a:ext cx="1018598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E56C81A-2FE4-B248-BA9E-3DA84DD63BB6}" type="datetime1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18.02.21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03563-C0E6-244B-A403-87039FEC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8211" y="-33341"/>
            <a:ext cx="610287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A2AC1C4-B275-AE4C-92F8-79C2C13C0B7A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de-DE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704069AE-42E5-A14A-B647-F697C0ED7D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931025"/>
          <a:ext cx="6805295" cy="3305695"/>
        </p:xfrm>
        <a:graphic>
          <a:graphicData uri="http://schemas.openxmlformats.org/drawingml/2006/table">
            <a:tbl>
              <a:tblPr firstRow="1" firstCol="1" bandRow="1"/>
              <a:tblGrid>
                <a:gridCol w="541050">
                  <a:extLst>
                    <a:ext uri="{9D8B030D-6E8A-4147-A177-3AD203B41FA5}">
                      <a16:colId xmlns:a16="http://schemas.microsoft.com/office/drawing/2014/main" val="2703646620"/>
                    </a:ext>
                  </a:extLst>
                </a:gridCol>
                <a:gridCol w="3294308">
                  <a:extLst>
                    <a:ext uri="{9D8B030D-6E8A-4147-A177-3AD203B41FA5}">
                      <a16:colId xmlns:a16="http://schemas.microsoft.com/office/drawing/2014/main" val="2175360881"/>
                    </a:ext>
                  </a:extLst>
                </a:gridCol>
                <a:gridCol w="1250124">
                  <a:extLst>
                    <a:ext uri="{9D8B030D-6E8A-4147-A177-3AD203B41FA5}">
                      <a16:colId xmlns:a16="http://schemas.microsoft.com/office/drawing/2014/main" val="4084851511"/>
                    </a:ext>
                  </a:extLst>
                </a:gridCol>
                <a:gridCol w="1719813">
                  <a:extLst>
                    <a:ext uri="{9D8B030D-6E8A-4147-A177-3AD203B41FA5}">
                      <a16:colId xmlns:a16="http://schemas.microsoft.com/office/drawing/2014/main" val="380843719"/>
                    </a:ext>
                  </a:extLst>
                </a:gridCol>
              </a:tblGrid>
              <a:tr h="167199">
                <a:tc>
                  <a:txBody>
                    <a:bodyPr/>
                    <a:lstStyle/>
                    <a:p>
                      <a:pPr fontAlgn="base"/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Start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Agenda item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Speaker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Institution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93442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Opening of the meeting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Jelena Barbir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Hamburg University of Applied Sciences, DE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238750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10:05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to the BIO-PLASTICS EUROPE project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Jelena Barbir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Hamburg University of Applied Sciences, DE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566361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10:15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Technological challenges to bio-based plastics production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Athanassia Athanassiou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Italian Institute of Technology, IT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703824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10:30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Market-related challenges to bio-based plastics production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de-DE" sz="9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Oliver Buchholz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European Bioplastics e.V., DE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113910"/>
                  </a:ext>
                </a:extLst>
              </a:tr>
              <a:tr h="197852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10:45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Survey Online and short break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DE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75736"/>
                  </a:ext>
                </a:extLst>
              </a:tr>
              <a:tr h="167199">
                <a:tc gridSpan="4">
                  <a:txBody>
                    <a:bodyPr/>
                    <a:lstStyle/>
                    <a:p>
                      <a:pPr algn="ctr"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EXPERIENCE FROM THE EU COMPANIES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123509"/>
                  </a:ext>
                </a:extLst>
              </a:tr>
              <a:tr h="300959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11:00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9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Future prospects for bio-based and biodegradable plastics 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en-US" sz="9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their place in the market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Ari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Rosling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ABM, FI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640462"/>
                  </a:ext>
                </a:extLst>
              </a:tr>
              <a:tr h="300959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11:15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9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Natureplast’s experience: Adequacy between possibilities and market expectationS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de-DE" sz="9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Laurent Belard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NATUREPLAST, FR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781709"/>
                  </a:ext>
                </a:extLst>
              </a:tr>
              <a:tr h="167199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11:30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de-DE" sz="9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Experience from VENVIROTECH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de-DE" sz="9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Patrica Ayma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VENVIROTECH, ES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87138"/>
                  </a:ext>
                </a:extLst>
              </a:tr>
              <a:tr h="167199">
                <a:tc gridSpan="4">
                  <a:txBody>
                    <a:bodyPr/>
                    <a:lstStyle/>
                    <a:p>
                      <a:pPr algn="ctr"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Panel Discussion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000879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11:45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Joined Discussion of the survey outcomes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067129"/>
                  </a:ext>
                </a:extLst>
              </a:tr>
              <a:tr h="232756">
                <a:tc>
                  <a:txBody>
                    <a:bodyPr/>
                    <a:lstStyle/>
                    <a:p>
                      <a:pPr fontAlgn="base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r>
                        <a:rPr lang="en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remarks &amp; closure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Jelena Barbir</a:t>
                      </a:r>
                      <a:r>
                        <a:rPr lang="en-DE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Hamburg University of Applied Sciences, DE</a:t>
                      </a:r>
                      <a:r>
                        <a:rPr lang="en-DE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D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957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038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660" y="4457414"/>
            <a:ext cx="1759952" cy="5973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06521" y="2129638"/>
            <a:ext cx="2041427" cy="123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sz="2520" b="1">
                <a:solidFill>
                  <a:prstClr val="black"/>
                </a:solidFill>
                <a:latin typeface="Calibri"/>
              </a:rPr>
              <a:t>Arctic Biomaterials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44930" y="3360975"/>
            <a:ext cx="2477129" cy="47355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b="1">
                <a:solidFill>
                  <a:prstClr val="black"/>
                </a:solidFill>
                <a:latin typeface="Calibri"/>
              </a:rPr>
              <a:t>EoL</a:t>
            </a:r>
            <a:r>
              <a:rPr lang="fi-FI">
                <a:solidFill>
                  <a:prstClr val="black"/>
                </a:solidFill>
                <a:latin typeface="Calibri"/>
              </a:rPr>
              <a:t> (reuse vs compost)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58191" y="688252"/>
            <a:ext cx="2477129" cy="217885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b="1">
                <a:solidFill>
                  <a:prstClr val="black"/>
                </a:solidFill>
                <a:latin typeface="Calibri"/>
              </a:rPr>
              <a:t>Product performance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Mechanical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Heat resistance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Colorability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Dishwasher resistant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Processability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Shelf-life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58191" y="4389638"/>
            <a:ext cx="2477129" cy="38884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b="1">
                <a:solidFill>
                  <a:prstClr val="black"/>
                </a:solidFill>
                <a:latin typeface="Calibri"/>
              </a:rPr>
              <a:t>Price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58191" y="3917661"/>
            <a:ext cx="2477129" cy="38884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b="1">
                <a:solidFill>
                  <a:prstClr val="black"/>
                </a:solidFill>
                <a:latin typeface="Calibri"/>
              </a:rPr>
              <a:t>Regulatory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144930" y="2929995"/>
            <a:ext cx="2477129" cy="36809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b="1">
                <a:solidFill>
                  <a:prstClr val="black"/>
                </a:solidFill>
                <a:latin typeface="Calibri"/>
              </a:rPr>
              <a:t>Biocontent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87847" y="3193162"/>
            <a:ext cx="2525925" cy="393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>
                <a:solidFill>
                  <a:prstClr val="black"/>
                </a:solidFill>
                <a:latin typeface="Calibri"/>
              </a:rPr>
              <a:t>Chemical compatibility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82639" y="686371"/>
            <a:ext cx="2517873" cy="24432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b="1">
                <a:solidFill>
                  <a:prstClr val="black"/>
                </a:solidFill>
                <a:latin typeface="Calibri"/>
              </a:rPr>
              <a:t>Polymer &amp; functional additives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Specific material properties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Availability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Bio-based/biocontent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Biodegradable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Compostable</a:t>
            </a:r>
          </a:p>
          <a:p>
            <a:pPr marL="308610" indent="-308610" defTabSz="411480">
              <a:buFontTx/>
              <a:buChar char="-"/>
            </a:pPr>
            <a:r>
              <a:rPr lang="fi-FI" sz="1620">
                <a:solidFill>
                  <a:prstClr val="black"/>
                </a:solidFill>
                <a:latin typeface="Calibri"/>
              </a:rPr>
              <a:t>Processability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73667" y="4515966"/>
            <a:ext cx="2521788" cy="3888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 b="1">
                <a:solidFill>
                  <a:prstClr val="black"/>
                </a:solidFill>
                <a:latin typeface="Calibri"/>
              </a:rPr>
              <a:t>Price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3667" y="3702340"/>
            <a:ext cx="2517873" cy="7127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fi-FI">
                <a:solidFill>
                  <a:prstClr val="black"/>
                </a:solidFill>
                <a:latin typeface="Calibri"/>
              </a:rPr>
              <a:t>Complies with regula-tions(eg. Food contact)</a:t>
            </a:r>
          </a:p>
        </p:txBody>
      </p:sp>
      <p:sp>
        <p:nvSpPr>
          <p:cNvPr id="60" name="Right Arrow 59"/>
          <p:cNvSpPr/>
          <p:nvPr/>
        </p:nvSpPr>
        <p:spPr>
          <a:xfrm rot="10800000">
            <a:off x="3161141" y="2543901"/>
            <a:ext cx="406516" cy="371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ight Arrow 61"/>
          <p:cNvSpPr/>
          <p:nvPr/>
        </p:nvSpPr>
        <p:spPr>
          <a:xfrm rot="10800000">
            <a:off x="5698753" y="2559463"/>
            <a:ext cx="406516" cy="371687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981" y="270872"/>
            <a:ext cx="3129768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fi-FI" sz="1980" b="1">
                <a:solidFill>
                  <a:prstClr val="black"/>
                </a:solidFill>
                <a:latin typeface="Calibri"/>
              </a:rPr>
              <a:t>Polymer/additive producers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6664" y="241068"/>
            <a:ext cx="282596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80"/>
            <a:r>
              <a:rPr lang="fi-FI" sz="1980" b="1">
                <a:solidFill>
                  <a:prstClr val="black"/>
                </a:solidFill>
                <a:latin typeface="Calibri"/>
              </a:rPr>
              <a:t>Brandowners/consumers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624" y="643583"/>
            <a:ext cx="2990948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11480"/>
            <a:r>
              <a:rPr lang="fi-FI" sz="2340" b="1">
                <a:solidFill>
                  <a:prstClr val="black"/>
                </a:solidFill>
                <a:latin typeface="Calibri"/>
              </a:rPr>
              <a:t>Requirements/</a:t>
            </a:r>
          </a:p>
          <a:p>
            <a:pPr algn="ctr" defTabSz="411480"/>
            <a:r>
              <a:rPr lang="fi-FI" sz="2340" b="1">
                <a:solidFill>
                  <a:prstClr val="black"/>
                </a:solidFill>
                <a:latin typeface="Calibri"/>
              </a:rPr>
              <a:t>demands </a:t>
            </a:r>
          </a:p>
          <a:p>
            <a:pPr algn="ctr" defTabSz="411480"/>
            <a:r>
              <a:rPr lang="fi-FI" sz="2340" b="1">
                <a:solidFill>
                  <a:prstClr val="black"/>
                </a:solidFill>
                <a:latin typeface="Calibri"/>
              </a:rPr>
              <a:t>down the supply chain</a:t>
            </a:r>
          </a:p>
        </p:txBody>
      </p:sp>
    </p:spTree>
    <p:extLst>
      <p:ext uri="{BB962C8B-B14F-4D97-AF65-F5344CB8AC3E}">
        <p14:creationId xmlns:p14="http://schemas.microsoft.com/office/powerpoint/2010/main" val="25216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07" y="273680"/>
            <a:ext cx="7406640" cy="484041"/>
          </a:xfrm>
        </p:spPr>
        <p:txBody>
          <a:bodyPr>
            <a:normAutofit fontScale="90000"/>
          </a:bodyPr>
          <a:lstStyle/>
          <a:p>
            <a:pPr algn="ctr"/>
            <a:r>
              <a:rPr lang="fi-FI">
                <a:solidFill>
                  <a:schemeClr val="tx1"/>
                </a:solidFill>
              </a:rPr>
              <a:t>Bioplastics pool - Future prospects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white"/>
                </a:solidFill>
              </a:rPr>
              <a:pPr defTabSz="411480"/>
              <a:t>18.02.21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1480"/>
            <a:fld id="{3A2AC1C4-B275-AE4C-92F8-79C2C13C0B7A}" type="slidenum">
              <a:rPr lang="de-DE">
                <a:solidFill>
                  <a:prstClr val="white"/>
                </a:solidFill>
              </a:rPr>
              <a:pPr defTabSz="411480"/>
              <a:t>41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74" r="3095"/>
          <a:stretch/>
        </p:blipFill>
        <p:spPr>
          <a:xfrm>
            <a:off x="590627" y="1108001"/>
            <a:ext cx="8072916" cy="3046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959" y="4516225"/>
            <a:ext cx="1759952" cy="597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0626" y="1123701"/>
            <a:ext cx="3971651" cy="281519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2466" y="1123701"/>
            <a:ext cx="3931077" cy="281518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fi-FI" sz="162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498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337915"/>
            <a:ext cx="7406640" cy="419234"/>
          </a:xfrm>
        </p:spPr>
        <p:txBody>
          <a:bodyPr>
            <a:normAutofit fontScale="90000"/>
          </a:bodyPr>
          <a:lstStyle/>
          <a:p>
            <a:r>
              <a:rPr lang="fi-FI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854561"/>
            <a:ext cx="7406640" cy="3855827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r>
              <a:rPr lang="fi-FI" sz="3240"/>
              <a:t>Increasing production and use of fossil-based plastics and, overwhelming environmental pollution is intolarable</a:t>
            </a:r>
          </a:p>
          <a:p>
            <a:endParaRPr lang="fi-FI" sz="3240"/>
          </a:p>
          <a:p>
            <a:r>
              <a:rPr lang="fi-FI" sz="3240"/>
              <a:t>A ”bio-future” is inevitable</a:t>
            </a:r>
          </a:p>
          <a:p>
            <a:endParaRPr lang="fi-FI" sz="3240"/>
          </a:p>
          <a:p>
            <a:pPr marL="0" indent="0">
              <a:buNone/>
            </a:pPr>
            <a:r>
              <a:rPr lang="fi-FI" sz="3240"/>
              <a:t>	+ Functional &amp; Sustainable bioplastic solutions available</a:t>
            </a:r>
          </a:p>
          <a:p>
            <a:endParaRPr lang="fi-FI" sz="3240"/>
          </a:p>
          <a:p>
            <a:pPr marL="0" indent="0">
              <a:buNone/>
            </a:pPr>
            <a:r>
              <a:rPr lang="fi-FI" sz="3240"/>
              <a:t>	+ Continous improvements in use of feedstocks for monomer production</a:t>
            </a:r>
          </a:p>
          <a:p>
            <a:pPr marL="0" indent="0">
              <a:buNone/>
            </a:pPr>
            <a:endParaRPr lang="fi-FI" sz="3240"/>
          </a:p>
          <a:p>
            <a:pPr marL="0" indent="0">
              <a:buNone/>
            </a:pPr>
            <a:r>
              <a:rPr lang="fi-FI" sz="3240"/>
              <a:t>	+ Legislation and directives drive and support bio-based plastic solutions</a:t>
            </a:r>
          </a:p>
          <a:p>
            <a:endParaRPr lang="fi-FI" sz="3240"/>
          </a:p>
          <a:p>
            <a:pPr marL="0" indent="0">
              <a:buNone/>
            </a:pPr>
            <a:r>
              <a:rPr lang="fi-FI" sz="3240"/>
              <a:t>	- Limited availability of Material &amp; additive fulfilling regulatory and price issues</a:t>
            </a:r>
          </a:p>
          <a:p>
            <a:endParaRPr lang="fi-FI" sz="3240"/>
          </a:p>
          <a:p>
            <a:pPr marL="0" indent="0">
              <a:buNone/>
            </a:pPr>
            <a:r>
              <a:rPr lang="fi-FI" sz="3240"/>
              <a:t>	- Collection/Recycling infrastructure is needed for circularity</a:t>
            </a:r>
          </a:p>
          <a:p>
            <a:endParaRPr lang="fi-FI" sz="3240"/>
          </a:p>
          <a:p>
            <a:pPr marL="0" indent="0">
              <a:buNone/>
            </a:pPr>
            <a:r>
              <a:rPr lang="fi-FI" sz="3240"/>
              <a:t>	-  Expensive</a:t>
            </a:r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11480"/>
            <a:fld id="{FE56C81A-2FE4-B248-BA9E-3DA84DD63BB6}" type="datetime1">
              <a:rPr lang="de-DE">
                <a:solidFill>
                  <a:prstClr val="white"/>
                </a:solidFill>
              </a:rPr>
              <a:pPr defTabSz="411480"/>
              <a:t>18.02.21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1480"/>
            <a:fld id="{3A2AC1C4-B275-AE4C-92F8-79C2C13C0B7A}" type="slidenum">
              <a:rPr lang="de-DE">
                <a:solidFill>
                  <a:prstClr val="white"/>
                </a:solidFill>
              </a:rPr>
              <a:pPr defTabSz="411480"/>
              <a:t>42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28" y="4291536"/>
            <a:ext cx="2429813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11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71" y="313772"/>
            <a:ext cx="7406640" cy="648072"/>
          </a:xfrm>
        </p:spPr>
        <p:txBody>
          <a:bodyPr/>
          <a:lstStyle/>
          <a:p>
            <a:r>
              <a:rPr lang="fi-FI">
                <a:solidFill>
                  <a:schemeClr val="tx1"/>
                </a:solidFill>
              </a:rPr>
              <a:t>Contact details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552" y="637808"/>
            <a:ext cx="7906478" cy="34347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fi-FI" b="1"/>
          </a:p>
          <a:p>
            <a:pPr marL="0" indent="0" algn="ctr">
              <a:buNone/>
            </a:pPr>
            <a:r>
              <a:rPr lang="fi-FI" sz="2160" b="1"/>
              <a:t>Arctic Biomaterials Oy LTD</a:t>
            </a:r>
          </a:p>
          <a:p>
            <a:pPr marL="0" indent="0" algn="ctr">
              <a:buNone/>
            </a:pPr>
            <a:r>
              <a:rPr lang="fi-FI" sz="2160"/>
              <a:t>Arvo Ylpön katu 41</a:t>
            </a:r>
          </a:p>
          <a:p>
            <a:pPr marL="0" indent="0" algn="ctr">
              <a:buNone/>
            </a:pPr>
            <a:r>
              <a:rPr lang="fi-FI" sz="2160"/>
              <a:t>33520 Tampere, Finland</a:t>
            </a:r>
          </a:p>
          <a:p>
            <a:pPr marL="0" indent="0" algn="ctr">
              <a:buNone/>
            </a:pPr>
            <a:r>
              <a:rPr lang="fi-FI" sz="2160">
                <a:hlinkClick r:id="rId3"/>
              </a:rPr>
              <a:t>info@arcticbiomaterials.com</a:t>
            </a:r>
            <a:endParaRPr lang="fi-FI" sz="2160"/>
          </a:p>
          <a:p>
            <a:pPr marL="0" indent="0" algn="ctr">
              <a:buNone/>
            </a:pPr>
            <a:r>
              <a:rPr lang="fi-FI" sz="2160">
                <a:hlinkClick r:id="rId4"/>
              </a:rPr>
              <a:t>www.abmcomposite.com</a:t>
            </a:r>
            <a:endParaRPr lang="fi-FI" sz="2160"/>
          </a:p>
          <a:p>
            <a:pPr marL="0" indent="0" algn="ctr">
              <a:buNone/>
            </a:pPr>
            <a:r>
              <a:rPr lang="fi-FI" sz="2160"/>
              <a:t> </a:t>
            </a:r>
          </a:p>
          <a:p>
            <a:pPr marL="0" indent="0" algn="ctr">
              <a:buNone/>
            </a:pPr>
            <a:r>
              <a:rPr lang="fi-FI" sz="2160"/>
              <a:t>Ari Rosling (R&amp;D Director) +358 (0)405726951</a:t>
            </a:r>
          </a:p>
          <a:p>
            <a:pPr marL="0" indent="0" algn="ctr">
              <a:buNone/>
            </a:pPr>
            <a:r>
              <a:rPr lang="fi-FI" sz="2160"/>
              <a:t>(</a:t>
            </a:r>
            <a:r>
              <a:rPr lang="fi-FI" sz="2160">
                <a:hlinkClick r:id="rId5"/>
              </a:rPr>
              <a:t>ari.rosling@abmcomposite.com</a:t>
            </a:r>
            <a:r>
              <a:rPr lang="fi-FI" sz="2160"/>
              <a:t>)</a:t>
            </a:r>
          </a:p>
          <a:p>
            <a:pPr marL="0" indent="0" algn="ctr">
              <a:buNone/>
            </a:pPr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428" y="4291536"/>
            <a:ext cx="2429813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9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1259798"/>
            <a:ext cx="1939682" cy="1333192"/>
          </a:xfrm>
          <a:prstGeom prst="rect">
            <a:avLst/>
          </a:prstGeom>
        </p:spPr>
      </p:pic>
      <p:pic>
        <p:nvPicPr>
          <p:cNvPr id="5" name="Picture 4" descr="A close up of a metal fence&#10;&#10;Description automatically generated">
            <a:extLst>
              <a:ext uri="{FF2B5EF4-FFF2-40B4-BE49-F238E27FC236}">
                <a16:creationId xmlns:a16="http://schemas.microsoft.com/office/drawing/2014/main" id="{D96F1425-B880-AF4C-AF86-EE9A3D98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934324" y="1183477"/>
            <a:ext cx="7201638" cy="3960025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839138" y="-2159"/>
            <a:ext cx="7296826" cy="518642"/>
          </a:xfrm>
          <a:prstGeom prst="rect">
            <a:avLst/>
          </a:prstGeom>
          <a:noFill/>
        </p:spPr>
      </p:pic>
      <p:pic>
        <p:nvPicPr>
          <p:cNvPr id="10" name="Grafik 36">
            <a:extLst>
              <a:ext uri="{FF2B5EF4-FFF2-40B4-BE49-F238E27FC236}">
                <a16:creationId xmlns:a16="http://schemas.microsoft.com/office/drawing/2014/main" id="{E43666D8-EC3B-B84B-8FF7-9BEB31FB7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2" b="53946"/>
          <a:stretch/>
        </p:blipFill>
        <p:spPr>
          <a:xfrm>
            <a:off x="1990381" y="529810"/>
            <a:ext cx="7145582" cy="11161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654"/>
            <a:ext cx="1939682" cy="131628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-16286"/>
            <a:ext cx="1931645" cy="12893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2592990"/>
            <a:ext cx="1939681" cy="1271176"/>
          </a:xfrm>
          <a:prstGeom prst="rect">
            <a:avLst/>
          </a:prstGeom>
        </p:spPr>
      </p:pic>
      <p:sp>
        <p:nvSpPr>
          <p:cNvPr id="11" name="Rechteck 16">
            <a:extLst>
              <a:ext uri="{FF2B5EF4-FFF2-40B4-BE49-F238E27FC236}">
                <a16:creationId xmlns:a16="http://schemas.microsoft.com/office/drawing/2014/main" id="{E0FE2B33-4C01-5C4A-AD75-0A2CDD26721E}"/>
              </a:ext>
            </a:extLst>
          </p:cNvPr>
          <p:cNvSpPr/>
          <p:nvPr/>
        </p:nvSpPr>
        <p:spPr>
          <a:xfrm>
            <a:off x="1934325" y="-16286"/>
            <a:ext cx="56057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Grafik 36">
            <a:extLst>
              <a:ext uri="{FF2B5EF4-FFF2-40B4-BE49-F238E27FC236}">
                <a16:creationId xmlns:a16="http://schemas.microsoft.com/office/drawing/2014/main" id="{153379FF-6F8B-4D44-9AAC-2800ED6B5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1" r="58904" b="171"/>
          <a:stretch/>
        </p:blipFill>
        <p:spPr>
          <a:xfrm>
            <a:off x="2011483" y="1653915"/>
            <a:ext cx="7119710" cy="119592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FFC978-BC63-2046-9ACB-9EA7CDECE116}"/>
              </a:ext>
            </a:extLst>
          </p:cNvPr>
          <p:cNvSpPr/>
          <p:nvPr/>
        </p:nvSpPr>
        <p:spPr>
          <a:xfrm>
            <a:off x="3232385" y="40564"/>
            <a:ext cx="451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>
                <a:solidFill>
                  <a:schemeClr val="bg1"/>
                </a:solidFill>
              </a:rPr>
              <a:t>European Bioplastics Research Network</a:t>
            </a:r>
          </a:p>
        </p:txBody>
      </p:sp>
      <p:sp>
        <p:nvSpPr>
          <p:cNvPr id="16" name="Textfeld 10">
            <a:extLst>
              <a:ext uri="{FF2B5EF4-FFF2-40B4-BE49-F238E27FC236}">
                <a16:creationId xmlns:a16="http://schemas.microsoft.com/office/drawing/2014/main" id="{E0B0D43A-9A13-6E4A-BC89-04E17C020337}"/>
              </a:ext>
            </a:extLst>
          </p:cNvPr>
          <p:cNvSpPr txBox="1"/>
          <p:nvPr/>
        </p:nvSpPr>
        <p:spPr>
          <a:xfrm>
            <a:off x="1934323" y="1826736"/>
            <a:ext cx="72016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Rechteck 11">
            <a:extLst>
              <a:ext uri="{FF2B5EF4-FFF2-40B4-BE49-F238E27FC236}">
                <a16:creationId xmlns:a16="http://schemas.microsoft.com/office/drawing/2014/main" id="{00271CA4-DFAE-994C-A611-E7C59E164C9D}"/>
              </a:ext>
            </a:extLst>
          </p:cNvPr>
          <p:cNvSpPr/>
          <p:nvPr/>
        </p:nvSpPr>
        <p:spPr>
          <a:xfrm>
            <a:off x="2011483" y="1645519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64D43196-24C6-514C-B90D-2A128CB34BBE}"/>
              </a:ext>
            </a:extLst>
          </p:cNvPr>
          <p:cNvSpPr/>
          <p:nvPr/>
        </p:nvSpPr>
        <p:spPr>
          <a:xfrm>
            <a:off x="2006541" y="515270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D59C9401-7FDC-4028-BEAE-30106D2642F8}"/>
              </a:ext>
            </a:extLst>
          </p:cNvPr>
          <p:cNvSpPr txBox="1"/>
          <p:nvPr/>
        </p:nvSpPr>
        <p:spPr>
          <a:xfrm>
            <a:off x="2214876" y="1816345"/>
            <a:ext cx="361677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NEXT SPEAKER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Laurent </a:t>
            </a:r>
            <a:r>
              <a:rPr lang="fr-FR" sz="2400" b="1" dirty="0" err="1">
                <a:solidFill>
                  <a:schemeClr val="bg1"/>
                </a:solidFill>
              </a:rPr>
              <a:t>Bélard</a:t>
            </a:r>
            <a:endParaRPr lang="en-GB" sz="2400" b="1" dirty="0" err="1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4105378A-B93A-4842-9BC5-818375ABC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144" y="1696187"/>
            <a:ext cx="1830531" cy="1851312"/>
          </a:xfrm>
          <a:prstGeom prst="rect">
            <a:avLst/>
          </a:prstGeom>
        </p:spPr>
      </p:pic>
      <p:pic>
        <p:nvPicPr>
          <p:cNvPr id="17" name="Image 8">
            <a:extLst>
              <a:ext uri="{FF2B5EF4-FFF2-40B4-BE49-F238E27FC236}">
                <a16:creationId xmlns:a16="http://schemas.microsoft.com/office/drawing/2014/main" id="{11FA0A1D-F415-449F-B116-9E6ED88CC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698" y="1731665"/>
            <a:ext cx="1765471" cy="5923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0BA35AB-215E-4868-B4E6-C3D178F741F3}"/>
              </a:ext>
            </a:extLst>
          </p:cNvPr>
          <p:cNvSpPr txBox="1"/>
          <p:nvPr/>
        </p:nvSpPr>
        <p:spPr>
          <a:xfrm>
            <a:off x="7815784" y="2416509"/>
            <a:ext cx="889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France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63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30693C9-5F7E-D446-89AB-4531DCDCB705}"/>
              </a:ext>
            </a:extLst>
          </p:cNvPr>
          <p:cNvSpPr/>
          <p:nvPr/>
        </p:nvSpPr>
        <p:spPr>
          <a:xfrm>
            <a:off x="1143000" y="642938"/>
            <a:ext cx="6858000" cy="38557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587790"/>
            <a:ext cx="6858000" cy="38546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F18EB8-8C12-42BE-9983-C31DA14E3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13" y="2500368"/>
            <a:ext cx="2644214" cy="9306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1DC3C-7BE9-4F72-989F-BC5FBF310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530" y="2868033"/>
            <a:ext cx="1765471" cy="5923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263D83-4D9F-41E9-AF32-EC1B2F123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049" y="3752494"/>
            <a:ext cx="1000265" cy="671606"/>
          </a:xfrm>
          <a:prstGeom prst="rect">
            <a:avLst/>
          </a:prstGeom>
        </p:spPr>
      </p:pic>
      <p:sp>
        <p:nvSpPr>
          <p:cNvPr id="11" name="Rechteck 2">
            <a:extLst>
              <a:ext uri="{FF2B5EF4-FFF2-40B4-BE49-F238E27FC236}">
                <a16:creationId xmlns:a16="http://schemas.microsoft.com/office/drawing/2014/main" id="{70CFAEED-90C7-4BEB-84B5-4D15C80A962F}"/>
              </a:ext>
            </a:extLst>
          </p:cNvPr>
          <p:cNvSpPr/>
          <p:nvPr/>
        </p:nvSpPr>
        <p:spPr>
          <a:xfrm>
            <a:off x="1361935" y="4072760"/>
            <a:ext cx="551511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675">
                <a:solidFill>
                  <a:prstClr val="black"/>
                </a:solidFill>
                <a:latin typeface="Helvetica Light" charset="0"/>
              </a:rPr>
              <a:t>This project has received funding from the European Union’s Horizon 2020 research and innovation programme under grant agreement</a:t>
            </a:r>
          </a:p>
          <a:p>
            <a:pPr defTabSz="342900"/>
            <a:r>
              <a:rPr lang="de-DE" sz="675">
                <a:solidFill>
                  <a:prstClr val="black"/>
                </a:solidFill>
                <a:latin typeface="Helvetica Light" charset="0"/>
              </a:rPr>
              <a:t>No 860407. BIOPLASTICS EUROPE project website: www.bioplasticseurope.eu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F5B7B2-D8B9-4EF6-A5BE-AD749BB78BB6}"/>
              </a:ext>
            </a:extLst>
          </p:cNvPr>
          <p:cNvSpPr txBox="1"/>
          <p:nvPr/>
        </p:nvSpPr>
        <p:spPr>
          <a:xfrm>
            <a:off x="3739522" y="1223274"/>
            <a:ext cx="4295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fr-FR" sz="2400" b="1" err="1">
                <a:solidFill>
                  <a:prstClr val="white"/>
                </a:solidFill>
                <a:latin typeface="Calibri"/>
              </a:rPr>
              <a:t>Adequacy</a:t>
            </a:r>
            <a:r>
              <a:rPr lang="fr-FR" sz="2400" b="1">
                <a:solidFill>
                  <a:prstClr val="white"/>
                </a:solidFill>
                <a:latin typeface="Calibri"/>
              </a:rPr>
              <a:t> </a:t>
            </a:r>
            <a:r>
              <a:rPr lang="fr-FR" sz="2400" b="1" err="1">
                <a:solidFill>
                  <a:prstClr val="white"/>
                </a:solidFill>
                <a:latin typeface="Calibri"/>
              </a:rPr>
              <a:t>between</a:t>
            </a:r>
            <a:r>
              <a:rPr lang="fr-FR" sz="2400" b="1">
                <a:solidFill>
                  <a:prstClr val="white"/>
                </a:solidFill>
                <a:latin typeface="Calibri"/>
              </a:rPr>
              <a:t> </a:t>
            </a:r>
            <a:r>
              <a:rPr lang="fr-FR" sz="2400" b="1" err="1">
                <a:solidFill>
                  <a:prstClr val="white"/>
                </a:solidFill>
                <a:latin typeface="Calibri"/>
              </a:rPr>
              <a:t>market</a:t>
            </a:r>
            <a:r>
              <a:rPr lang="fr-FR" sz="2400" b="1">
                <a:solidFill>
                  <a:prstClr val="white"/>
                </a:solidFill>
                <a:latin typeface="Calibri"/>
              </a:rPr>
              <a:t> expectations and </a:t>
            </a:r>
            <a:r>
              <a:rPr lang="fr-FR" sz="2400" b="1" err="1">
                <a:solidFill>
                  <a:prstClr val="white"/>
                </a:solidFill>
                <a:latin typeface="Calibri"/>
              </a:rPr>
              <a:t>possibilities</a:t>
            </a:r>
            <a:endParaRPr lang="fr-FR" sz="2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96E897-41C9-4745-BECF-247CD0785F6A}"/>
              </a:ext>
            </a:extLst>
          </p:cNvPr>
          <p:cNvSpPr txBox="1"/>
          <p:nvPr/>
        </p:nvSpPr>
        <p:spPr>
          <a:xfrm>
            <a:off x="5526559" y="2072130"/>
            <a:ext cx="24744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fr-FR" sz="1500" b="1">
                <a:solidFill>
                  <a:prstClr val="white"/>
                </a:solidFill>
                <a:latin typeface="Calibri"/>
              </a:rPr>
              <a:t>Laurent </a:t>
            </a:r>
            <a:r>
              <a:rPr lang="fr-FR" sz="1500" b="1" err="1">
                <a:solidFill>
                  <a:prstClr val="white"/>
                </a:solidFill>
                <a:latin typeface="Calibri"/>
              </a:rPr>
              <a:t>Bélard</a:t>
            </a:r>
            <a:r>
              <a:rPr lang="fr-FR" sz="1500" b="1">
                <a:solidFill>
                  <a:prstClr val="white"/>
                </a:solidFill>
                <a:latin typeface="Calibri"/>
              </a:rPr>
              <a:t>, 17/02/2021</a:t>
            </a:r>
          </a:p>
        </p:txBody>
      </p:sp>
    </p:spTree>
    <p:extLst>
      <p:ext uri="{BB962C8B-B14F-4D97-AF65-F5344CB8AC3E}">
        <p14:creationId xmlns:p14="http://schemas.microsoft.com/office/powerpoint/2010/main" val="388865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61363" y="4218385"/>
            <a:ext cx="457715" cy="205383"/>
          </a:xfrm>
        </p:spPr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pPr defTabSz="342900"/>
            <a:fld id="{3A2AC1C4-B275-AE4C-92F8-79C2C13C0B7A}" type="slidenum">
              <a:rPr lang="de-DE">
                <a:solidFill>
                  <a:prstClr val="black">
                    <a:tint val="75000"/>
                  </a:prstClr>
                </a:solidFill>
              </a:rPr>
              <a:pPr defTabSz="342900"/>
              <a:t>46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4EE0EC-5535-48EF-A0F8-F7BA0448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84" y="3813744"/>
            <a:ext cx="1614186" cy="5415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16BF9B-8C3E-4D68-88B3-5EB44CD6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424" y="768029"/>
            <a:ext cx="1878565" cy="30062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03E016-EA14-49FE-B432-910C361FF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058" y="992270"/>
            <a:ext cx="2398563" cy="3067598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4B489A0F-660F-4515-8D48-B7437BA72D87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>
                <a:solidFill>
                  <a:srgbClr val="5A5A5A"/>
                </a:solidFill>
                <a:latin typeface="Calibri"/>
              </a:rPr>
              <a:t>Presentation of the company:</a:t>
            </a:r>
          </a:p>
        </p:txBody>
      </p:sp>
      <p:pic>
        <p:nvPicPr>
          <p:cNvPr id="57" name="Espace réservé du contenu 5">
            <a:extLst>
              <a:ext uri="{FF2B5EF4-FFF2-40B4-BE49-F238E27FC236}">
                <a16:creationId xmlns:a16="http://schemas.microsoft.com/office/drawing/2014/main" id="{5AC23303-F774-47C8-A064-92C09620A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22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2CA97F4-A141-4EAD-B2EE-0AEDA9A17A35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>
                <a:solidFill>
                  <a:srgbClr val="5A5A5A"/>
                </a:solidFill>
                <a:latin typeface="Calibri"/>
              </a:rPr>
              <a:t>Our goal</a:t>
            </a:r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D70A51ED-5876-41B0-A768-760089A13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D335EE-81A0-49FF-AD75-4C85A1038D1F}"/>
              </a:ext>
            </a:extLst>
          </p:cNvPr>
          <p:cNvSpPr/>
          <p:nvPr/>
        </p:nvSpPr>
        <p:spPr>
          <a:xfrm>
            <a:off x="1206818" y="1171747"/>
            <a:ext cx="2897169" cy="1171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TO SUPPORT OF FRENCH AND EUROPEAN INDUSTRIES (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manufacturers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and end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users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) in the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transfer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of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technology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to bioplastics.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FA4CFCB-9C67-46B3-AA6C-4B5C7E55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989" y="1233866"/>
            <a:ext cx="3618005" cy="74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39371F-027F-401C-A344-D7C5A9D37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481" y="2043332"/>
            <a:ext cx="3837886" cy="178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8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00DFC78-B3E6-43E3-983C-E86E8202130E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 err="1">
                <a:solidFill>
                  <a:srgbClr val="5A5A5A"/>
                </a:solidFill>
                <a:latin typeface="Calibri"/>
              </a:rPr>
              <a:t>What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is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expected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?</a:t>
            </a:r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C42304D8-E044-418A-837A-0B7BFFF9C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BCFD87-AEC6-43AF-ADEA-7A9328C448F5}"/>
              </a:ext>
            </a:extLst>
          </p:cNvPr>
          <p:cNvSpPr/>
          <p:nvPr/>
        </p:nvSpPr>
        <p:spPr>
          <a:xfrm>
            <a:off x="1261778" y="1171746"/>
            <a:ext cx="6620446" cy="679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Most of the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provided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books of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specification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can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summarised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by:</a:t>
            </a:r>
          </a:p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« I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want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the </a:t>
            </a:r>
            <a:r>
              <a:rPr lang="fr-FR" altLang="fr-FR" sz="1500" b="1" err="1">
                <a:solidFill>
                  <a:prstClr val="black"/>
                </a:solidFill>
                <a:latin typeface="Calibri"/>
                <a:cs typeface="Arial" pitchFamily="34" charset="0"/>
              </a:rPr>
              <a:t>same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product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, but </a:t>
            </a:r>
            <a:r>
              <a:rPr lang="fr-FR" altLang="fr-FR" sz="1500" b="1" err="1">
                <a:solidFill>
                  <a:prstClr val="black"/>
                </a:solidFill>
                <a:latin typeface="Calibri"/>
                <a:cs typeface="Arial" pitchFamily="34" charset="0"/>
              </a:rPr>
              <a:t>better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, and </a:t>
            </a:r>
            <a:r>
              <a:rPr lang="fr-FR" altLang="fr-FR" sz="1500" b="1" err="1">
                <a:solidFill>
                  <a:prstClr val="black"/>
                </a:solidFill>
                <a:latin typeface="Calibri"/>
                <a:cs typeface="Arial" pitchFamily="34" charset="0"/>
              </a:rPr>
              <a:t>cheaper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 »…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56AD7-62A5-4FE3-99D7-A12D41F6E261}"/>
              </a:ext>
            </a:extLst>
          </p:cNvPr>
          <p:cNvSpPr/>
          <p:nvPr/>
        </p:nvSpPr>
        <p:spPr>
          <a:xfrm>
            <a:off x="1261777" y="2109502"/>
            <a:ext cx="2897817" cy="68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1500" b="1" err="1">
                <a:solidFill>
                  <a:prstClr val="black"/>
                </a:solidFill>
                <a:latin typeface="Calibri"/>
                <a:cs typeface="Arial" pitchFamily="34" charset="0"/>
              </a:rPr>
              <a:t>same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product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=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technically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equivalent</a:t>
            </a:r>
            <a:endParaRPr lang="fr-FR" altLang="fr-FR" sz="1200" b="1">
              <a:solidFill>
                <a:srgbClr val="5A5A5A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EC640A-24F8-486D-AC07-C93CA6204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6573">
            <a:off x="4194638" y="2031542"/>
            <a:ext cx="535637" cy="5356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01946C-3EAA-488A-809A-6D00D886CD8F}"/>
              </a:ext>
            </a:extLst>
          </p:cNvPr>
          <p:cNvSpPr/>
          <p:nvPr/>
        </p:nvSpPr>
        <p:spPr>
          <a:xfrm>
            <a:off x="4043768" y="2737777"/>
            <a:ext cx="1337823" cy="40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but</a:t>
            </a:r>
            <a:r>
              <a:rPr lang="fr-FR" altLang="fr-FR" sz="1500" b="1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500" b="1" err="1">
                <a:solidFill>
                  <a:prstClr val="black"/>
                </a:solidFill>
                <a:latin typeface="Calibri"/>
                <a:cs typeface="Arial" pitchFamily="34" charset="0"/>
              </a:rPr>
              <a:t>better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=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19BB6C3-539B-4055-97D9-75021A80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337" y="2623111"/>
            <a:ext cx="609053" cy="6090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FE0B60F-28A3-48D1-BD09-FA3FB9D08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6573">
            <a:off x="5873472" y="2480231"/>
            <a:ext cx="384168" cy="3841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06BBAC-6D2A-472B-844E-D16D19891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642" y="2935683"/>
            <a:ext cx="436137" cy="436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DC613C2-516E-407D-9252-741442878253}"/>
              </a:ext>
            </a:extLst>
          </p:cNvPr>
          <p:cNvSpPr/>
          <p:nvPr/>
        </p:nvSpPr>
        <p:spPr>
          <a:xfrm>
            <a:off x="6349441" y="2529030"/>
            <a:ext cx="806468" cy="55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05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technically</a:t>
            </a:r>
            <a:r>
              <a:rPr lang="fr-FR" altLang="fr-FR" sz="1050" b="1">
                <a:solidFill>
                  <a:srgbClr val="5A5A5A"/>
                </a:solidFill>
                <a:latin typeface="Calibri"/>
                <a:cs typeface="Arial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4ABC55-7D1D-4AB7-AC72-0516FBBD742B}"/>
              </a:ext>
            </a:extLst>
          </p:cNvPr>
          <p:cNvSpPr/>
          <p:nvPr/>
        </p:nvSpPr>
        <p:spPr>
          <a:xfrm>
            <a:off x="6363032" y="2974212"/>
            <a:ext cx="1156055" cy="55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05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environmentally</a:t>
            </a:r>
            <a:r>
              <a:rPr lang="fr-FR" altLang="fr-FR" sz="1050" b="1">
                <a:solidFill>
                  <a:srgbClr val="5A5A5A"/>
                </a:solidFill>
                <a:latin typeface="Calibri"/>
                <a:cs typeface="Arial" pitchFamily="34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769378-76B8-4E9C-8A39-C4DD97209899}"/>
              </a:ext>
            </a:extLst>
          </p:cNvPr>
          <p:cNvSpPr/>
          <p:nvPr/>
        </p:nvSpPr>
        <p:spPr>
          <a:xfrm>
            <a:off x="2258217" y="3592036"/>
            <a:ext cx="2965120" cy="40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and</a:t>
            </a:r>
            <a:r>
              <a:rPr lang="fr-FR" altLang="fr-FR" sz="1500" b="1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500" b="1" err="1">
                <a:solidFill>
                  <a:prstClr val="black"/>
                </a:solidFill>
                <a:latin typeface="Calibri"/>
                <a:cs typeface="Arial" pitchFamily="34" charset="0"/>
              </a:rPr>
              <a:t>cheaper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=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economical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advantage</a:t>
            </a:r>
            <a:endParaRPr lang="fr-FR" altLang="fr-FR" sz="1200" b="1">
              <a:solidFill>
                <a:srgbClr val="5A5A5A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939FECF-7B97-48AA-83A8-FFD475A65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729" y="3631728"/>
            <a:ext cx="528929" cy="3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54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CFDE66-F5D0-4505-8849-F2EDF7462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272" y="1120218"/>
            <a:ext cx="4037986" cy="264357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ADF5050-87B1-41C1-B3EF-86E0B4B25B70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 err="1">
                <a:solidFill>
                  <a:srgbClr val="5A5A5A"/>
                </a:solidFill>
                <a:latin typeface="Calibri"/>
              </a:rPr>
              <a:t>Same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product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…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072CBEF-E0CD-4252-A422-8940EA9CE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8C7236-C2E1-4EC4-B75B-842BE3D806C6}"/>
              </a:ext>
            </a:extLst>
          </p:cNvPr>
          <p:cNvSpPr/>
          <p:nvPr/>
        </p:nvSpPr>
        <p:spPr>
          <a:xfrm>
            <a:off x="5506325" y="2144711"/>
            <a:ext cx="2494676" cy="89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Depending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on the applications,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some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equivalent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materials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can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targeted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802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30693C9-5F7E-D446-89AB-4531DCDCB705}"/>
              </a:ext>
            </a:extLst>
          </p:cNvPr>
          <p:cNvSpPr/>
          <p:nvPr/>
        </p:nvSpPr>
        <p:spPr>
          <a:xfrm>
            <a:off x="0" y="0"/>
            <a:ext cx="9144000" cy="5141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19"/>
            <a:ext cx="9144000" cy="513958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91912" y="4573097"/>
            <a:ext cx="7630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>
                <a:latin typeface="Helvetica Light" charset="0"/>
              </a:rPr>
              <a:t>This </a:t>
            </a:r>
            <a:r>
              <a:rPr lang="de-DE" sz="900" err="1">
                <a:latin typeface="Helvetica Light" charset="0"/>
              </a:rPr>
              <a:t>project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has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received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funding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from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the</a:t>
            </a:r>
            <a:r>
              <a:rPr lang="de-DE" sz="900">
                <a:latin typeface="Helvetica Light" charset="0"/>
              </a:rPr>
              <a:t> European </a:t>
            </a:r>
            <a:r>
              <a:rPr lang="de-DE" sz="900" err="1">
                <a:latin typeface="Helvetica Light" charset="0"/>
              </a:rPr>
              <a:t>Union’s</a:t>
            </a:r>
            <a:r>
              <a:rPr lang="de-DE" sz="900">
                <a:latin typeface="Helvetica Light" charset="0"/>
              </a:rPr>
              <a:t> Horizon 2020 </a:t>
            </a:r>
            <a:r>
              <a:rPr lang="de-DE" sz="900" err="1">
                <a:latin typeface="Helvetica Light" charset="0"/>
              </a:rPr>
              <a:t>research</a:t>
            </a:r>
            <a:r>
              <a:rPr lang="de-DE" sz="900">
                <a:latin typeface="Helvetica Light" charset="0"/>
              </a:rPr>
              <a:t> and </a:t>
            </a:r>
            <a:r>
              <a:rPr lang="de-DE" sz="900" err="1">
                <a:latin typeface="Helvetica Light" charset="0"/>
              </a:rPr>
              <a:t>innovation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programme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under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grant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agreement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No</a:t>
            </a:r>
            <a:r>
              <a:rPr lang="de-DE" sz="900">
                <a:latin typeface="Helvetica Light" charset="0"/>
              </a:rPr>
              <a:t> 860407. BIO-PLASTICS EUROPE </a:t>
            </a:r>
            <a:r>
              <a:rPr lang="de-DE" sz="900" err="1">
                <a:latin typeface="Helvetica Light" charset="0"/>
              </a:rPr>
              <a:t>project</a:t>
            </a:r>
            <a:r>
              <a:rPr lang="de-DE" sz="900">
                <a:latin typeface="Helvetica Light" charset="0"/>
              </a:rPr>
              <a:t> </a:t>
            </a:r>
            <a:r>
              <a:rPr lang="de-DE" sz="900" err="1">
                <a:latin typeface="Helvetica Light" charset="0"/>
              </a:rPr>
              <a:t>website</a:t>
            </a:r>
            <a:r>
              <a:rPr lang="de-DE" sz="900">
                <a:latin typeface="Helvetica Light" charset="0"/>
              </a:rPr>
              <a:t>: www.bioplasticseurope.eu</a:t>
            </a:r>
            <a:endParaRPr lang="de-DE" sz="900">
              <a:effectLst/>
              <a:latin typeface="Helvetica 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F2A584-A1E4-4BCC-8681-1ED845347148}"/>
              </a:ext>
            </a:extLst>
          </p:cNvPr>
          <p:cNvSpPr/>
          <p:nvPr/>
        </p:nvSpPr>
        <p:spPr>
          <a:xfrm>
            <a:off x="5463509" y="618354"/>
            <a:ext cx="30492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  <a:p>
            <a:pPr algn="ctr"/>
            <a:r>
              <a:rPr lang="es-ES">
                <a:solidFill>
                  <a:schemeClr val="bg1"/>
                </a:solidFill>
              </a:rPr>
              <a:t>HAW HAMBURG Coordinator</a:t>
            </a:r>
          </a:p>
          <a:p>
            <a:pPr algn="ctr"/>
            <a:endParaRPr lang="es-ES">
              <a:solidFill>
                <a:schemeClr val="bg1"/>
              </a:solidFill>
            </a:endParaRPr>
          </a:p>
          <a:p>
            <a:pPr algn="ctr"/>
            <a:r>
              <a:rPr lang="es-ES">
                <a:solidFill>
                  <a:schemeClr val="bg1"/>
                </a:solidFill>
              </a:rPr>
              <a:t>Presented </a:t>
            </a:r>
            <a:r>
              <a:rPr lang="es-ES" err="1">
                <a:solidFill>
                  <a:schemeClr val="bg1"/>
                </a:solidFill>
              </a:rPr>
              <a:t>by</a:t>
            </a:r>
            <a:r>
              <a:rPr lang="es-ES">
                <a:solidFill>
                  <a:schemeClr val="bg1"/>
                </a:solidFill>
              </a:rPr>
              <a:t>: Dr. Jelena Barbir</a:t>
            </a:r>
          </a:p>
          <a:p>
            <a:pPr algn="ctr"/>
            <a:r>
              <a:rPr lang="es-ES">
                <a:solidFill>
                  <a:schemeClr val="bg1"/>
                </a:solidFill>
              </a:rPr>
              <a:t>(Lead Project Manager)</a:t>
            </a:r>
          </a:p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01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6495284-32E2-4F36-B724-0148A1E7AECC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 err="1">
                <a:solidFill>
                  <a:srgbClr val="5A5A5A"/>
                </a:solidFill>
                <a:latin typeface="Calibri"/>
              </a:rPr>
              <a:t>Same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product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…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C37B8AC3-E166-42E6-BE7B-6DF333A3E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11175A-156E-46DE-85B1-B2E85DB71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57" y="1119003"/>
            <a:ext cx="4041693" cy="264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FD1406-9C27-4CC8-B91C-9E77FDC37A8B}"/>
              </a:ext>
            </a:extLst>
          </p:cNvPr>
          <p:cNvSpPr/>
          <p:nvPr/>
        </p:nvSpPr>
        <p:spPr>
          <a:xfrm>
            <a:off x="5349951" y="2144711"/>
            <a:ext cx="2494676" cy="61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Material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properties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can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adapted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if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needed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115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8934A00-736E-4590-AE33-3A22AFA95EBE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>
                <a:solidFill>
                  <a:srgbClr val="5A5A5A"/>
                </a:solidFill>
                <a:latin typeface="Calibri"/>
              </a:rPr>
              <a:t>… but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better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…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3E01EF6D-9077-49E2-9249-FB30C9C47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CE8FB91-537B-4B20-A804-678831FA80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08256" y="1139002"/>
            <a:ext cx="6583016" cy="4183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fr-FR" sz="1200">
                <a:latin typeface="+mn-lt"/>
              </a:rPr>
              <a:t> </a:t>
            </a:r>
            <a:r>
              <a:rPr lang="fr-FR" sz="1200" b="1">
                <a:latin typeface="+mn-lt"/>
              </a:rPr>
              <a:t>Biobased </a:t>
            </a:r>
            <a:r>
              <a:rPr lang="fr-FR" sz="1200">
                <a:latin typeface="+mn-lt"/>
              </a:rPr>
              <a:t>: </a:t>
            </a:r>
            <a:r>
              <a:rPr lang="fr-FR" sz="1200" err="1">
                <a:latin typeface="+mn-lt"/>
              </a:rPr>
              <a:t>defined</a:t>
            </a:r>
            <a:r>
              <a:rPr lang="fr-FR" sz="1200">
                <a:latin typeface="+mn-lt"/>
              </a:rPr>
              <a:t> by standard EN 16575:2014 - Part of a </a:t>
            </a:r>
            <a:r>
              <a:rPr lang="fr-FR" sz="1200" err="1">
                <a:latin typeface="+mn-lt"/>
              </a:rPr>
              <a:t>product</a:t>
            </a:r>
            <a:r>
              <a:rPr lang="fr-FR" sz="1200">
                <a:latin typeface="+mn-lt"/>
              </a:rPr>
              <a:t> </a:t>
            </a:r>
            <a:r>
              <a:rPr lang="fr-FR" sz="1200" err="1">
                <a:latin typeface="+mn-lt"/>
              </a:rPr>
              <a:t>coming</a:t>
            </a:r>
            <a:r>
              <a:rPr lang="fr-FR" sz="1200">
                <a:latin typeface="+mn-lt"/>
              </a:rPr>
              <a:t> </a:t>
            </a:r>
            <a:r>
              <a:rPr lang="fr-FR" sz="1200" err="1">
                <a:latin typeface="+mn-lt"/>
              </a:rPr>
              <a:t>partially</a:t>
            </a:r>
            <a:r>
              <a:rPr lang="fr-FR" sz="1200">
                <a:latin typeface="+mn-lt"/>
              </a:rPr>
              <a:t> or </a:t>
            </a:r>
            <a:r>
              <a:rPr lang="fr-FR" sz="1200" err="1">
                <a:latin typeface="+mn-lt"/>
              </a:rPr>
              <a:t>totally</a:t>
            </a:r>
            <a:r>
              <a:rPr lang="fr-FR" sz="1200">
                <a:latin typeface="+mn-lt"/>
              </a:rPr>
              <a:t> </a:t>
            </a:r>
            <a:r>
              <a:rPr lang="fr-FR" sz="1200" err="1">
                <a:latin typeface="+mn-lt"/>
              </a:rPr>
              <a:t>from</a:t>
            </a:r>
            <a:r>
              <a:rPr lang="fr-FR" sz="1200">
                <a:latin typeface="+mn-lt"/>
              </a:rPr>
              <a:t> </a:t>
            </a:r>
            <a:r>
              <a:rPr lang="fr-FR" sz="1200" err="1">
                <a:latin typeface="+mn-lt"/>
              </a:rPr>
              <a:t>biomass</a:t>
            </a:r>
            <a:r>
              <a:rPr lang="fr-FR" sz="1200">
                <a:latin typeface="+mn-lt"/>
              </a:rPr>
              <a:t> (</a:t>
            </a:r>
            <a:r>
              <a:rPr lang="fr-FR" sz="1200" i="1" err="1">
                <a:latin typeface="+mn-lt"/>
              </a:rPr>
              <a:t>vegetal</a:t>
            </a:r>
            <a:r>
              <a:rPr lang="fr-FR" sz="1200" i="1">
                <a:latin typeface="+mn-lt"/>
              </a:rPr>
              <a:t> or animal</a:t>
            </a:r>
            <a:r>
              <a:rPr lang="fr-FR" sz="1200">
                <a:latin typeface="+mn-lt"/>
              </a:rPr>
              <a:t>).</a:t>
            </a:r>
            <a:r>
              <a:rPr lang="en-US" sz="1200">
                <a:latin typeface="+mn-lt"/>
              </a:rPr>
              <a:t> This part can represent a very variable amount within the material, no minimum amount being currently defined to use this name.</a:t>
            </a:r>
            <a:endParaRPr lang="fr-FR" sz="150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120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1200">
              <a:latin typeface="+mn-lt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28A1412-0928-4F79-975E-DAEB446BD4A5}"/>
              </a:ext>
            </a:extLst>
          </p:cNvPr>
          <p:cNvGraphicFramePr>
            <a:graphicFrameLocks noGrp="1"/>
          </p:cNvGraphicFramePr>
          <p:nvPr/>
        </p:nvGraphicFramePr>
        <p:xfrm>
          <a:off x="1449654" y="1676677"/>
          <a:ext cx="6372709" cy="16448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8222">
                  <a:extLst>
                    <a:ext uri="{9D8B030D-6E8A-4147-A177-3AD203B41FA5}">
                      <a16:colId xmlns:a16="http://schemas.microsoft.com/office/drawing/2014/main" val="691944482"/>
                    </a:ext>
                  </a:extLst>
                </a:gridCol>
                <a:gridCol w="2250251">
                  <a:extLst>
                    <a:ext uri="{9D8B030D-6E8A-4147-A177-3AD203B41FA5}">
                      <a16:colId xmlns:a16="http://schemas.microsoft.com/office/drawing/2014/main" val="497134129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340619492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fr-FR" sz="900" err="1">
                          <a:latin typeface="+mn-lt"/>
                        </a:rPr>
                        <a:t>1G</a:t>
                      </a:r>
                      <a:endParaRPr lang="fr-FR" sz="900">
                        <a:latin typeface="+mn-lt"/>
                      </a:endParaRPr>
                    </a:p>
                    <a:p>
                      <a:pPr algn="ctr"/>
                      <a:r>
                        <a:rPr lang="fr-FR" sz="900">
                          <a:latin typeface="+mn-lt"/>
                        </a:rPr>
                        <a:t>(</a:t>
                      </a:r>
                      <a:r>
                        <a:rPr lang="fr-FR" sz="900" err="1">
                          <a:latin typeface="+mn-lt"/>
                        </a:rPr>
                        <a:t>food</a:t>
                      </a:r>
                      <a:r>
                        <a:rPr lang="fr-FR" sz="900">
                          <a:latin typeface="+mn-lt"/>
                        </a:rPr>
                        <a:t>)</a:t>
                      </a:r>
                      <a:endParaRPr lang="fr-FR" sz="900" b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err="1">
                          <a:latin typeface="+mn-lt"/>
                        </a:rPr>
                        <a:t>2G</a:t>
                      </a:r>
                      <a:endParaRPr lang="fr-FR" sz="900">
                        <a:latin typeface="+mn-lt"/>
                      </a:endParaRPr>
                    </a:p>
                    <a:p>
                      <a:pPr algn="ctr"/>
                      <a:r>
                        <a:rPr lang="fr-FR" sz="900">
                          <a:latin typeface="+mn-lt"/>
                        </a:rPr>
                        <a:t>(non </a:t>
                      </a:r>
                      <a:r>
                        <a:rPr lang="fr-FR" sz="900" err="1">
                          <a:latin typeface="+mn-lt"/>
                        </a:rPr>
                        <a:t>food</a:t>
                      </a:r>
                      <a:r>
                        <a:rPr lang="fr-FR" sz="900">
                          <a:latin typeface="+mn-lt"/>
                        </a:rPr>
                        <a:t>)</a:t>
                      </a:r>
                      <a:endParaRPr lang="fr-FR" sz="900" b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err="1">
                          <a:latin typeface="+mn-lt"/>
                        </a:rPr>
                        <a:t>3G</a:t>
                      </a:r>
                      <a:endParaRPr lang="fr-FR" sz="900">
                        <a:latin typeface="+mn-lt"/>
                      </a:endParaRPr>
                    </a:p>
                    <a:p>
                      <a:pPr algn="ctr"/>
                      <a:r>
                        <a:rPr lang="fr-FR" sz="900">
                          <a:latin typeface="+mn-lt"/>
                        </a:rPr>
                        <a:t>(non </a:t>
                      </a:r>
                      <a:r>
                        <a:rPr lang="fr-FR" sz="900" err="1">
                          <a:latin typeface="+mn-lt"/>
                        </a:rPr>
                        <a:t>food</a:t>
                      </a:r>
                      <a:r>
                        <a:rPr lang="fr-FR" sz="900">
                          <a:latin typeface="+mn-lt"/>
                        </a:rPr>
                        <a:t>  ; </a:t>
                      </a:r>
                      <a:r>
                        <a:rPr lang="fr-FR" sz="900" err="1">
                          <a:latin typeface="+mn-lt"/>
                        </a:rPr>
                        <a:t>soil-less</a:t>
                      </a:r>
                      <a:r>
                        <a:rPr lang="fr-FR" sz="900">
                          <a:latin typeface="+mn-lt"/>
                        </a:rPr>
                        <a:t>)</a:t>
                      </a:r>
                      <a:endParaRPr lang="fr-FR" sz="900" b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27625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900" err="1">
                          <a:latin typeface="+mn-lt"/>
                        </a:rPr>
                        <a:t>Vegetal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oils</a:t>
                      </a:r>
                      <a:r>
                        <a:rPr lang="fr-FR" sz="900">
                          <a:latin typeface="+mn-lt"/>
                        </a:rPr>
                        <a:t>: </a:t>
                      </a:r>
                      <a:r>
                        <a:rPr lang="fr-FR" sz="900" err="1">
                          <a:latin typeface="+mn-lt"/>
                        </a:rPr>
                        <a:t>soybean</a:t>
                      </a:r>
                      <a:r>
                        <a:rPr lang="fr-FR" sz="900">
                          <a:latin typeface="+mn-lt"/>
                        </a:rPr>
                        <a:t>, palm, </a:t>
                      </a:r>
                      <a:r>
                        <a:rPr lang="fr-FR" sz="900" err="1">
                          <a:latin typeface="+mn-lt"/>
                        </a:rPr>
                        <a:t>sunflower</a:t>
                      </a:r>
                      <a:r>
                        <a:rPr lang="fr-FR" sz="900">
                          <a:latin typeface="+mn-lt"/>
                        </a:rPr>
                        <a:t>, </a:t>
                      </a:r>
                      <a:r>
                        <a:rPr lang="fr-FR" sz="900" err="1">
                          <a:latin typeface="+mn-lt"/>
                        </a:rPr>
                        <a:t>rapeseed</a:t>
                      </a:r>
                      <a:r>
                        <a:rPr lang="fr-FR" sz="900">
                          <a:latin typeface="+mn-lt"/>
                        </a:rPr>
                        <a:t>, etc.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err="1">
                          <a:latin typeface="+mn-lt"/>
                        </a:rPr>
                        <a:t>Lignocellulosic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biomass</a:t>
                      </a:r>
                      <a:r>
                        <a:rPr lang="fr-FR" sz="900">
                          <a:latin typeface="+mn-lt"/>
                        </a:rPr>
                        <a:t> : </a:t>
                      </a:r>
                      <a:r>
                        <a:rPr lang="fr-FR" sz="900" err="1">
                          <a:latin typeface="+mn-lt"/>
                        </a:rPr>
                        <a:t>wood</a:t>
                      </a:r>
                      <a:r>
                        <a:rPr lang="fr-FR" sz="900">
                          <a:latin typeface="+mn-lt"/>
                        </a:rPr>
                        <a:t>, </a:t>
                      </a:r>
                      <a:r>
                        <a:rPr lang="fr-FR" sz="900" err="1">
                          <a:latin typeface="+mn-lt"/>
                        </a:rPr>
                        <a:t>coproducts</a:t>
                      </a:r>
                      <a:r>
                        <a:rPr lang="fr-FR" sz="900">
                          <a:latin typeface="+mn-lt"/>
                        </a:rPr>
                        <a:t> or </a:t>
                      </a:r>
                      <a:r>
                        <a:rPr lang="fr-FR" sz="900" err="1">
                          <a:latin typeface="+mn-lt"/>
                        </a:rPr>
                        <a:t>wastes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from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wood</a:t>
                      </a:r>
                      <a:r>
                        <a:rPr lang="fr-FR" sz="900">
                          <a:latin typeface="+mn-lt"/>
                        </a:rPr>
                        <a:t> or agriculture (bagasse, </a:t>
                      </a:r>
                      <a:r>
                        <a:rPr lang="fr-FR" sz="900" err="1">
                          <a:latin typeface="+mn-lt"/>
                        </a:rPr>
                        <a:t>straws</a:t>
                      </a:r>
                      <a:r>
                        <a:rPr lang="fr-FR" sz="900">
                          <a:latin typeface="+mn-lt"/>
                        </a:rPr>
                        <a:t>, etc.)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err="1">
                          <a:latin typeface="+mn-lt"/>
                        </a:rPr>
                        <a:t>Sugars</a:t>
                      </a:r>
                      <a:r>
                        <a:rPr lang="fr-FR" sz="900">
                          <a:latin typeface="+mn-lt"/>
                        </a:rPr>
                        <a:t> or </a:t>
                      </a:r>
                      <a:r>
                        <a:rPr lang="fr-FR" sz="900" err="1">
                          <a:latin typeface="+mn-lt"/>
                        </a:rPr>
                        <a:t>oils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produced</a:t>
                      </a:r>
                      <a:r>
                        <a:rPr lang="fr-FR" sz="900">
                          <a:latin typeface="+mn-lt"/>
                        </a:rPr>
                        <a:t> by </a:t>
                      </a:r>
                      <a:r>
                        <a:rPr lang="fr-FR" sz="900" err="1">
                          <a:latin typeface="+mn-lt"/>
                        </a:rPr>
                        <a:t>micro-organims</a:t>
                      </a:r>
                      <a:r>
                        <a:rPr lang="fr-FR" sz="900">
                          <a:latin typeface="+mn-lt"/>
                        </a:rPr>
                        <a:t> (</a:t>
                      </a:r>
                      <a:r>
                        <a:rPr lang="fr-FR" sz="900" err="1">
                          <a:latin typeface="+mn-lt"/>
                        </a:rPr>
                        <a:t>algae</a:t>
                      </a:r>
                      <a:r>
                        <a:rPr lang="fr-FR" sz="900">
                          <a:latin typeface="+mn-lt"/>
                        </a:rPr>
                        <a:t>, </a:t>
                      </a:r>
                      <a:r>
                        <a:rPr lang="fr-FR" sz="900" err="1">
                          <a:latin typeface="+mn-lt"/>
                        </a:rPr>
                        <a:t>bacteria</a:t>
                      </a:r>
                      <a:r>
                        <a:rPr lang="fr-FR" sz="900">
                          <a:latin typeface="+mn-lt"/>
                        </a:rPr>
                        <a:t>, </a:t>
                      </a:r>
                      <a:r>
                        <a:rPr lang="fr-FR" sz="900" err="1">
                          <a:latin typeface="+mn-lt"/>
                        </a:rPr>
                        <a:t>mushrooms</a:t>
                      </a:r>
                      <a:r>
                        <a:rPr lang="fr-FR" sz="900">
                          <a:latin typeface="+mn-lt"/>
                        </a:rPr>
                        <a:t>, </a:t>
                      </a:r>
                      <a:r>
                        <a:rPr lang="fr-FR" sz="900" err="1">
                          <a:latin typeface="+mn-lt"/>
                        </a:rPr>
                        <a:t>yeasts</a:t>
                      </a:r>
                      <a:r>
                        <a:rPr lang="fr-FR" sz="900">
                          <a:latin typeface="+mn-lt"/>
                        </a:rPr>
                        <a:t>, etc.).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8624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900" err="1">
                          <a:latin typeface="+mn-lt"/>
                        </a:rPr>
                        <a:t>Starch</a:t>
                      </a:r>
                      <a:r>
                        <a:rPr lang="fr-FR" sz="900">
                          <a:latin typeface="+mn-lt"/>
                        </a:rPr>
                        <a:t> : corn, </a:t>
                      </a:r>
                      <a:r>
                        <a:rPr lang="fr-FR" sz="900" err="1">
                          <a:latin typeface="+mn-lt"/>
                        </a:rPr>
                        <a:t>wheat</a:t>
                      </a:r>
                      <a:r>
                        <a:rPr lang="fr-FR" sz="900">
                          <a:latin typeface="+mn-lt"/>
                        </a:rPr>
                        <a:t>, </a:t>
                      </a:r>
                      <a:r>
                        <a:rPr lang="fr-FR" sz="900" err="1">
                          <a:latin typeface="+mn-lt"/>
                        </a:rPr>
                        <a:t>potato</a:t>
                      </a:r>
                      <a:r>
                        <a:rPr lang="fr-FR" sz="900">
                          <a:latin typeface="+mn-lt"/>
                        </a:rPr>
                        <a:t>, tapioca, etc.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err="1">
                          <a:latin typeface="+mn-lt"/>
                        </a:rPr>
                        <a:t>Inedible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vegetal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oils</a:t>
                      </a:r>
                      <a:r>
                        <a:rPr lang="fr-FR" sz="900">
                          <a:latin typeface="+mn-lt"/>
                        </a:rPr>
                        <a:t>: castor </a:t>
                      </a:r>
                      <a:r>
                        <a:rPr lang="fr-FR" sz="900" err="1">
                          <a:latin typeface="+mn-lt"/>
                        </a:rPr>
                        <a:t>oil</a:t>
                      </a:r>
                      <a:r>
                        <a:rPr lang="fr-FR" sz="900">
                          <a:latin typeface="+mn-lt"/>
                        </a:rPr>
                        <a:t> and production </a:t>
                      </a:r>
                      <a:r>
                        <a:rPr lang="fr-FR" sz="900" err="1">
                          <a:latin typeface="+mn-lt"/>
                        </a:rPr>
                        <a:t>wastes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from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other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oils</a:t>
                      </a:r>
                      <a:endParaRPr lang="fr-FR" sz="9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>
                          <a:latin typeface="+mn-lt"/>
                        </a:rPr>
                        <a:t>Municipal </a:t>
                      </a:r>
                      <a:r>
                        <a:rPr lang="fr-FR" sz="900" err="1">
                          <a:latin typeface="+mn-lt"/>
                        </a:rPr>
                        <a:t>wastes</a:t>
                      </a:r>
                      <a:r>
                        <a:rPr lang="fr-FR" sz="900">
                          <a:latin typeface="+mn-lt"/>
                        </a:rPr>
                        <a:t>: </a:t>
                      </a:r>
                      <a:r>
                        <a:rPr lang="fr-FR" sz="900" err="1">
                          <a:latin typeface="+mn-lt"/>
                        </a:rPr>
                        <a:t>organic</a:t>
                      </a:r>
                      <a:r>
                        <a:rPr lang="fr-FR" sz="900">
                          <a:latin typeface="+mn-lt"/>
                        </a:rPr>
                        <a:t> </a:t>
                      </a:r>
                      <a:r>
                        <a:rPr lang="fr-FR" sz="900" err="1">
                          <a:latin typeface="+mn-lt"/>
                        </a:rPr>
                        <a:t>wastes</a:t>
                      </a:r>
                      <a:r>
                        <a:rPr lang="fr-FR" sz="900">
                          <a:latin typeface="+mn-lt"/>
                        </a:rPr>
                        <a:t>, </a:t>
                      </a:r>
                      <a:r>
                        <a:rPr lang="fr-FR" sz="900" err="1">
                          <a:latin typeface="+mn-lt"/>
                        </a:rPr>
                        <a:t>wastewaters</a:t>
                      </a:r>
                      <a:r>
                        <a:rPr lang="fr-FR" sz="900">
                          <a:latin typeface="+mn-lt"/>
                        </a:rPr>
                        <a:t>, etc.</a:t>
                      </a:r>
                    </a:p>
                    <a:p>
                      <a:endParaRPr lang="fr-FR" sz="9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941313"/>
                  </a:ext>
                </a:extLst>
              </a:tr>
              <a:tr h="341846">
                <a:tc>
                  <a:txBody>
                    <a:bodyPr/>
                    <a:lstStyle/>
                    <a:p>
                      <a:r>
                        <a:rPr lang="fr-FR" sz="900">
                          <a:latin typeface="+mn-lt"/>
                        </a:rPr>
                        <a:t>Glucose : </a:t>
                      </a:r>
                      <a:r>
                        <a:rPr lang="fr-FR" sz="900" err="1">
                          <a:latin typeface="+mn-lt"/>
                        </a:rPr>
                        <a:t>sugar</a:t>
                      </a:r>
                      <a:r>
                        <a:rPr lang="fr-FR" sz="900">
                          <a:latin typeface="+mn-lt"/>
                        </a:rPr>
                        <a:t> cane, </a:t>
                      </a:r>
                      <a:r>
                        <a:rPr lang="fr-FR" sz="900" err="1">
                          <a:latin typeface="+mn-lt"/>
                        </a:rPr>
                        <a:t>beetroot</a:t>
                      </a:r>
                      <a:r>
                        <a:rPr lang="fr-FR" sz="900">
                          <a:latin typeface="+mn-lt"/>
                        </a:rPr>
                        <a:t>, etc.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664298"/>
                  </a:ext>
                </a:extLst>
              </a:tr>
            </a:tbl>
          </a:graphicData>
        </a:graphic>
      </p:graphicFrame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BD35206-D81A-4B60-B684-8015A631C9EA}"/>
              </a:ext>
            </a:extLst>
          </p:cNvPr>
          <p:cNvSpPr/>
          <p:nvPr/>
        </p:nvSpPr>
        <p:spPr>
          <a:xfrm>
            <a:off x="1389888" y="1663023"/>
            <a:ext cx="2071116" cy="17055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527879DD-ECBF-4859-8DC4-D624CEA0FF9C}"/>
              </a:ext>
            </a:extLst>
          </p:cNvPr>
          <p:cNvSpPr/>
          <p:nvPr/>
        </p:nvSpPr>
        <p:spPr>
          <a:xfrm>
            <a:off x="3559374" y="3143565"/>
            <a:ext cx="2394943" cy="133946"/>
          </a:xfrm>
          <a:prstGeom prst="rightArrow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805E2-7503-418C-888A-1494FBEF0D03}"/>
              </a:ext>
            </a:extLst>
          </p:cNvPr>
          <p:cNvSpPr/>
          <p:nvPr/>
        </p:nvSpPr>
        <p:spPr>
          <a:xfrm>
            <a:off x="1925947" y="3425631"/>
            <a:ext cx="5794616" cy="61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Most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commercially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available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materials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are made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from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 1</a:t>
            </a:r>
            <a:r>
              <a:rPr lang="fr-FR" altLang="fr-FR" sz="1200" b="1" baseline="30000">
                <a:solidFill>
                  <a:srgbClr val="5A5A5A"/>
                </a:solidFill>
                <a:latin typeface="Calibri"/>
                <a:cs typeface="Arial" pitchFamily="34" charset="0"/>
              </a:rPr>
              <a:t>st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generation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resources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. R&amp;D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work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is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currently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undergoing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to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develop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3</a:t>
            </a:r>
            <a:r>
              <a:rPr lang="fr-FR" altLang="fr-FR" sz="1200" b="1" baseline="30000">
                <a:solidFill>
                  <a:srgbClr val="5A5A5A"/>
                </a:solidFill>
                <a:latin typeface="Calibri"/>
                <a:cs typeface="Arial" pitchFamily="34" charset="0"/>
              </a:rPr>
              <a:t>rd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generation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materials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068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C130B-5158-455A-A790-8F75BBEB4E92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>
                <a:solidFill>
                  <a:srgbClr val="5A5A5A"/>
                </a:solidFill>
                <a:latin typeface="Calibri"/>
              </a:rPr>
              <a:t>… but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better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…</a:t>
            </a:r>
          </a:p>
        </p:txBody>
      </p:sp>
      <p:pic>
        <p:nvPicPr>
          <p:cNvPr id="3" name="Espace réservé du contenu 5">
            <a:extLst>
              <a:ext uri="{FF2B5EF4-FFF2-40B4-BE49-F238E27FC236}">
                <a16:creationId xmlns:a16="http://schemas.microsoft.com/office/drawing/2014/main" id="{4FD950AC-91AE-41F9-87E9-F10DA47EC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E27B07-AFED-4E9F-B249-3CCAD63B59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08256" y="1139001"/>
            <a:ext cx="6612377" cy="59693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1200">
                <a:latin typeface="+mn-lt"/>
              </a:rPr>
              <a:t> </a:t>
            </a:r>
            <a:r>
              <a:rPr lang="fr-FR" sz="1200" b="1" err="1">
                <a:latin typeface="+mn-lt"/>
              </a:rPr>
              <a:t>Biodegradable</a:t>
            </a:r>
            <a:r>
              <a:rPr lang="fr-FR" sz="1200" b="1">
                <a:latin typeface="+mn-lt"/>
              </a:rPr>
              <a:t> </a:t>
            </a:r>
            <a:r>
              <a:rPr lang="fr-FR" sz="1200">
                <a:latin typeface="+mn-lt"/>
              </a:rPr>
              <a:t>: A </a:t>
            </a:r>
            <a:r>
              <a:rPr lang="fr-FR" sz="1200" err="1">
                <a:latin typeface="+mn-lt"/>
              </a:rPr>
              <a:t>material</a:t>
            </a:r>
            <a:r>
              <a:rPr lang="fr-FR" sz="1200">
                <a:latin typeface="+mn-lt"/>
              </a:rPr>
              <a:t> </a:t>
            </a:r>
            <a:r>
              <a:rPr lang="fr-FR" sz="1200" err="1">
                <a:latin typeface="+mn-lt"/>
              </a:rPr>
              <a:t>is</a:t>
            </a:r>
            <a:r>
              <a:rPr lang="fr-FR" sz="1200">
                <a:latin typeface="+mn-lt"/>
              </a:rPr>
              <a:t> </a:t>
            </a:r>
            <a:r>
              <a:rPr lang="fr-FR" sz="1200" b="1" i="1" err="1">
                <a:latin typeface="+mn-lt"/>
              </a:rPr>
              <a:t>biodegradable</a:t>
            </a:r>
            <a:r>
              <a:rPr lang="fr-FR" sz="1200">
                <a:latin typeface="+mn-lt"/>
              </a:rPr>
              <a:t> if </a:t>
            </a:r>
            <a:r>
              <a:rPr lang="fr-FR" sz="1200" err="1">
                <a:latin typeface="+mn-lt"/>
              </a:rPr>
              <a:t>it</a:t>
            </a:r>
            <a:r>
              <a:rPr lang="fr-FR" sz="1200">
                <a:latin typeface="+mn-lt"/>
              </a:rPr>
              <a:t> can </a:t>
            </a:r>
            <a:r>
              <a:rPr lang="fr-FR" sz="1200" err="1">
                <a:latin typeface="+mn-lt"/>
              </a:rPr>
              <a:t>be</a:t>
            </a:r>
            <a:r>
              <a:rPr lang="fr-FR" sz="1200">
                <a:latin typeface="+mn-lt"/>
              </a:rPr>
              <a:t> </a:t>
            </a:r>
            <a:r>
              <a:rPr lang="fr-FR" sz="1200" b="1" err="1">
                <a:latin typeface="+mn-lt"/>
              </a:rPr>
              <a:t>degrade</a:t>
            </a:r>
            <a:r>
              <a:rPr lang="fr-FR" sz="1200" err="1">
                <a:latin typeface="+mn-lt"/>
              </a:rPr>
              <a:t>d</a:t>
            </a:r>
            <a:r>
              <a:rPr lang="fr-FR" sz="1200">
                <a:latin typeface="+mn-lt"/>
              </a:rPr>
              <a:t> </a:t>
            </a:r>
            <a:r>
              <a:rPr lang="fr-FR" sz="1200" err="1">
                <a:latin typeface="+mn-lt"/>
              </a:rPr>
              <a:t>through</a:t>
            </a:r>
            <a:r>
              <a:rPr lang="fr-FR" sz="1200">
                <a:latin typeface="+mn-lt"/>
              </a:rPr>
              <a:t> the action of </a:t>
            </a:r>
            <a:r>
              <a:rPr lang="fr-FR" sz="1200" err="1">
                <a:latin typeface="+mn-lt"/>
              </a:rPr>
              <a:t>microorganisms</a:t>
            </a:r>
            <a:r>
              <a:rPr lang="fr-FR" sz="1200">
                <a:latin typeface="+mn-lt"/>
              </a:rPr>
              <a:t> (</a:t>
            </a:r>
            <a:r>
              <a:rPr lang="fr-FR" sz="1200" err="1">
                <a:latin typeface="+mn-lt"/>
              </a:rPr>
              <a:t>bacteria</a:t>
            </a:r>
            <a:r>
              <a:rPr lang="fr-FR" sz="1200">
                <a:latin typeface="+mn-lt"/>
              </a:rPr>
              <a:t>, </a:t>
            </a:r>
            <a:r>
              <a:rPr lang="fr-FR" sz="1200" err="1">
                <a:latin typeface="+mn-lt"/>
              </a:rPr>
              <a:t>mushrooms</a:t>
            </a:r>
            <a:r>
              <a:rPr lang="fr-FR" sz="1200">
                <a:latin typeface="+mn-lt"/>
              </a:rPr>
              <a:t>, </a:t>
            </a:r>
            <a:r>
              <a:rPr lang="fr-FR" sz="1200" err="1">
                <a:latin typeface="+mn-lt"/>
              </a:rPr>
              <a:t>algae</a:t>
            </a:r>
            <a:r>
              <a:rPr lang="fr-FR" sz="1200">
                <a:latin typeface="+mn-lt"/>
              </a:rPr>
              <a:t>, etc.). The </a:t>
            </a:r>
            <a:r>
              <a:rPr lang="fr-FR" sz="1200" err="1">
                <a:latin typeface="+mn-lt"/>
              </a:rPr>
              <a:t>result</a:t>
            </a:r>
            <a:r>
              <a:rPr lang="fr-FR" sz="1200">
                <a:latin typeface="+mn-lt"/>
              </a:rPr>
              <a:t> of </a:t>
            </a:r>
            <a:r>
              <a:rPr lang="fr-FR" sz="1200" err="1">
                <a:latin typeface="+mn-lt"/>
              </a:rPr>
              <a:t>biodegradation</a:t>
            </a:r>
            <a:r>
              <a:rPr lang="fr-FR" sz="1200">
                <a:latin typeface="+mn-lt"/>
              </a:rPr>
              <a:t> </a:t>
            </a:r>
            <a:r>
              <a:rPr lang="fr-FR" sz="1200" err="1">
                <a:latin typeface="+mn-lt"/>
              </a:rPr>
              <a:t>is</a:t>
            </a:r>
            <a:r>
              <a:rPr lang="fr-FR" sz="1200">
                <a:latin typeface="+mn-lt"/>
              </a:rPr>
              <a:t> water, CO2 and/or </a:t>
            </a:r>
            <a:r>
              <a:rPr lang="fr-FR" sz="1200" err="1">
                <a:latin typeface="+mn-lt"/>
              </a:rPr>
              <a:t>methan</a:t>
            </a:r>
            <a:r>
              <a:rPr lang="fr-FR" sz="1200">
                <a:latin typeface="+mn-lt"/>
              </a:rPr>
              <a:t> and </a:t>
            </a:r>
            <a:r>
              <a:rPr lang="fr-FR" sz="1200" err="1">
                <a:latin typeface="+mn-lt"/>
              </a:rPr>
              <a:t>eventually</a:t>
            </a:r>
            <a:r>
              <a:rPr lang="fr-FR" sz="1200">
                <a:latin typeface="+mn-lt"/>
              </a:rPr>
              <a:t> by-</a:t>
            </a:r>
            <a:r>
              <a:rPr lang="fr-FR" sz="1200" err="1">
                <a:latin typeface="+mn-lt"/>
              </a:rPr>
              <a:t>products</a:t>
            </a:r>
            <a:r>
              <a:rPr lang="fr-FR" sz="1200">
                <a:latin typeface="+mn-lt"/>
              </a:rPr>
              <a:t> (</a:t>
            </a:r>
            <a:r>
              <a:rPr lang="fr-FR" sz="1200" err="1">
                <a:latin typeface="+mn-lt"/>
              </a:rPr>
              <a:t>residues</a:t>
            </a:r>
            <a:r>
              <a:rPr lang="fr-FR" sz="1200">
                <a:latin typeface="+mn-lt"/>
              </a:rPr>
              <a:t>, new </a:t>
            </a:r>
            <a:r>
              <a:rPr lang="fr-FR" sz="1200" err="1">
                <a:latin typeface="+mn-lt"/>
              </a:rPr>
              <a:t>biomass</a:t>
            </a:r>
            <a:r>
              <a:rPr lang="fr-FR" sz="1200">
                <a:latin typeface="+mn-lt"/>
              </a:rPr>
              <a:t>) non-</a:t>
            </a:r>
            <a:r>
              <a:rPr lang="fr-FR" sz="1200" err="1">
                <a:latin typeface="+mn-lt"/>
              </a:rPr>
              <a:t>toxic</a:t>
            </a:r>
            <a:r>
              <a:rPr lang="fr-FR" sz="1200">
                <a:latin typeface="+mn-lt"/>
              </a:rPr>
              <a:t> for the </a:t>
            </a:r>
            <a:r>
              <a:rPr lang="fr-FR" sz="1200" err="1">
                <a:latin typeface="+mn-lt"/>
              </a:rPr>
              <a:t>environment</a:t>
            </a:r>
            <a:r>
              <a:rPr lang="fr-FR" sz="1200">
                <a:latin typeface="+mn-lt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120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581A4D-D10B-40AC-AE64-44DA4A9A5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22" y="2391249"/>
            <a:ext cx="1352627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8476BA-BD5D-4BDE-A544-BE257E8FA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325" y="1823322"/>
            <a:ext cx="1423392" cy="7484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F0E0C-3188-45FA-B2D1-E12FC6B5E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212" y="2097585"/>
            <a:ext cx="1425089" cy="9483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3F4248-9725-4DBD-B4E9-C7FE952B4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075" y="1842040"/>
            <a:ext cx="1352627" cy="8400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FDD34B-9E41-42B7-82E8-586CAA8AB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621" y="2352081"/>
            <a:ext cx="1242118" cy="8265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F27DD4-097A-4BD2-9D97-EAE292F78B05}"/>
              </a:ext>
            </a:extLst>
          </p:cNvPr>
          <p:cNvSpPr/>
          <p:nvPr/>
        </p:nvSpPr>
        <p:spPr>
          <a:xfrm>
            <a:off x="1727003" y="3364771"/>
            <a:ext cx="6316861" cy="89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Biodegradation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is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performed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under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given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conditions and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requires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time!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Some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materials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require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specific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conditions to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biodegrade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fully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and fast!!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Biodegradable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does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not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mean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« 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throw-away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 »!!!</a:t>
            </a:r>
          </a:p>
        </p:txBody>
      </p:sp>
    </p:spTree>
    <p:extLst>
      <p:ext uri="{BB962C8B-B14F-4D97-AF65-F5344CB8AC3E}">
        <p14:creationId xmlns:p14="http://schemas.microsoft.com/office/powerpoint/2010/main" val="412571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FC0F2AB-830E-4BA5-9AC6-10A1B50DC398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>
                <a:solidFill>
                  <a:srgbClr val="5A5A5A"/>
                </a:solidFill>
                <a:latin typeface="Calibri"/>
              </a:rPr>
              <a:t>… and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cheaper</a:t>
            </a:r>
            <a:r>
              <a:rPr lang="fr-FR" sz="1350" b="1">
                <a:solidFill>
                  <a:srgbClr val="5A5A5A"/>
                </a:solidFill>
                <a:latin typeface="Calibri"/>
              </a:rPr>
              <a:t>…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795B4122-007D-4AC6-8150-7A107FD67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graphicFrame>
        <p:nvGraphicFramePr>
          <p:cNvPr id="7" name="Tableau 4">
            <a:extLst>
              <a:ext uri="{FF2B5EF4-FFF2-40B4-BE49-F238E27FC236}">
                <a16:creationId xmlns:a16="http://schemas.microsoft.com/office/drawing/2014/main" id="{74FE47F4-DFC9-4902-B974-00565DD79424}"/>
              </a:ext>
            </a:extLst>
          </p:cNvPr>
          <p:cNvGraphicFramePr>
            <a:graphicFrameLocks noGrp="1"/>
          </p:cNvGraphicFramePr>
          <p:nvPr/>
        </p:nvGraphicFramePr>
        <p:xfrm>
          <a:off x="1517042" y="1058787"/>
          <a:ext cx="6318702" cy="2598420"/>
        </p:xfrm>
        <a:graphic>
          <a:graphicData uri="http://schemas.openxmlformats.org/drawingml/2006/table">
            <a:tbl>
              <a:tblPr firstRow="1" bandRow="1"/>
              <a:tblGrid>
                <a:gridCol w="1674186">
                  <a:extLst>
                    <a:ext uri="{9D8B030D-6E8A-4147-A177-3AD203B41FA5}">
                      <a16:colId xmlns:a16="http://schemas.microsoft.com/office/drawing/2014/main" val="3041733680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val="249559138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177403876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 err="1">
                          <a:latin typeface="+mn-lt"/>
                        </a:rPr>
                        <a:t>Biobased</a:t>
                      </a:r>
                      <a:r>
                        <a:rPr lang="fr-FR" sz="1100">
                          <a:latin typeface="+mn-lt"/>
                        </a:rPr>
                        <a:t> </a:t>
                      </a:r>
                      <a:r>
                        <a:rPr lang="fr-FR" sz="1100" err="1">
                          <a:latin typeface="+mn-lt"/>
                        </a:rPr>
                        <a:t>polymer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 err="1">
                          <a:latin typeface="+mn-lt"/>
                        </a:rPr>
                        <a:t>Availability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Price (€/kg)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692409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PET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Good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2 – 2,5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88032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PE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Very high </a:t>
                      </a:r>
                      <a:r>
                        <a:rPr lang="fr-FR" sz="1100" err="1">
                          <a:latin typeface="+mn-lt"/>
                        </a:rPr>
                        <a:t>demand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latin typeface="+mn-lt"/>
                        </a:rPr>
                        <a:t>2 - 3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0236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PP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latin typeface="+mn-lt"/>
                        </a:rPr>
                        <a:t>Limited production </a:t>
                      </a:r>
                      <a:r>
                        <a:rPr lang="fr-FR" sz="1100" err="1">
                          <a:latin typeface="+mn-lt"/>
                        </a:rPr>
                        <a:t>capacities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3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61821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PA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 err="1">
                          <a:latin typeface="+mn-lt"/>
                        </a:rPr>
                        <a:t>Often</a:t>
                      </a:r>
                      <a:r>
                        <a:rPr lang="fr-FR" sz="1100">
                          <a:latin typeface="+mn-lt"/>
                        </a:rPr>
                        <a:t> production on </a:t>
                      </a:r>
                      <a:r>
                        <a:rPr lang="fr-FR" sz="1100" err="1">
                          <a:latin typeface="+mn-lt"/>
                        </a:rPr>
                        <a:t>request</a:t>
                      </a:r>
                      <a:r>
                        <a:rPr lang="fr-FR" sz="1100">
                          <a:latin typeface="+mn-lt"/>
                        </a:rPr>
                        <a:t> or high </a:t>
                      </a:r>
                      <a:r>
                        <a:rPr lang="fr-FR" sz="1100" err="1">
                          <a:latin typeface="+mn-lt"/>
                        </a:rPr>
                        <a:t>demand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6 - 15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100332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TPE (TPU, SEBS, etc.)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fr-FR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production on </a:t>
                      </a:r>
                      <a:r>
                        <a:rPr lang="fr-FR" sz="11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request</a:t>
                      </a:r>
                      <a:r>
                        <a:rPr lang="fr-FR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5 - 8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031603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PLA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Very high </a:t>
                      </a:r>
                      <a:r>
                        <a:rPr lang="fr-FR" sz="1100" err="1">
                          <a:latin typeface="+mn-lt"/>
                        </a:rPr>
                        <a:t>demand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2,5 - 3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28867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PHA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Limited production </a:t>
                      </a:r>
                      <a:r>
                        <a:rPr lang="fr-FR" sz="1100" err="1">
                          <a:latin typeface="+mn-lt"/>
                        </a:rPr>
                        <a:t>capacities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6 - 8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16474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latin typeface="+mn-lt"/>
                        </a:rPr>
                        <a:t>PBS / PBSA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Very high </a:t>
                      </a:r>
                      <a:r>
                        <a:rPr lang="fr-FR" sz="1100" err="1">
                          <a:latin typeface="+mn-lt"/>
                        </a:rPr>
                        <a:t>demand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5 - 6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01765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>
                          <a:latin typeface="+mn-lt"/>
                        </a:rPr>
                        <a:t>Cellulose-</a:t>
                      </a:r>
                      <a:r>
                        <a:rPr lang="fr-FR" sz="1100" err="1">
                          <a:latin typeface="+mn-lt"/>
                        </a:rPr>
                        <a:t>based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latin typeface="+mn-lt"/>
                        </a:rPr>
                        <a:t>Good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4 - 6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221706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100" err="1">
                          <a:latin typeface="+mn-lt"/>
                        </a:rPr>
                        <a:t>Starch-based</a:t>
                      </a:r>
                      <a:endParaRPr lang="fr-FR" sz="110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latin typeface="+mn-lt"/>
                        </a:rPr>
                        <a:t>Good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fr-FR" sz="1100">
                          <a:latin typeface="+mn-lt"/>
                        </a:rPr>
                        <a:t>3 - 4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3399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56E06D9-8842-4B09-ABB3-D185FE67C116}"/>
              </a:ext>
            </a:extLst>
          </p:cNvPr>
          <p:cNvSpPr/>
          <p:nvPr/>
        </p:nvSpPr>
        <p:spPr>
          <a:xfrm>
            <a:off x="1625255" y="3572244"/>
            <a:ext cx="6316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Biobased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materials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remain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currently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more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expensive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than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oil-based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materials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.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Prices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tend to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increase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slightly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due to high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demand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, but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should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decrease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thanks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to the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increase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in production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capacity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531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9745214-2B96-4550-AE7B-31CA9292E9B7}"/>
              </a:ext>
            </a:extLst>
          </p:cNvPr>
          <p:cNvSpPr txBox="1">
            <a:spLocks/>
          </p:cNvSpPr>
          <p:nvPr/>
        </p:nvSpPr>
        <p:spPr>
          <a:xfrm>
            <a:off x="1625254" y="823315"/>
            <a:ext cx="2897169" cy="1829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fr-FR" sz="1350" b="1">
                <a:solidFill>
                  <a:srgbClr val="5A5A5A"/>
                </a:solidFill>
                <a:latin typeface="Calibri"/>
              </a:rPr>
              <a:t>To </a:t>
            </a:r>
            <a:r>
              <a:rPr lang="fr-FR" sz="1350" b="1" err="1">
                <a:solidFill>
                  <a:srgbClr val="5A5A5A"/>
                </a:solidFill>
                <a:latin typeface="Calibri"/>
              </a:rPr>
              <a:t>conclude</a:t>
            </a:r>
            <a:endParaRPr lang="fr-FR" sz="1350" b="1">
              <a:solidFill>
                <a:srgbClr val="5A5A5A"/>
              </a:solidFill>
              <a:latin typeface="Calibri"/>
            </a:endParaRP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D98BFA6A-8716-4171-8C2B-751F9C675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58" y="823315"/>
            <a:ext cx="218030" cy="216527"/>
          </a:xfrm>
          <a:prstGeom prst="rect">
            <a:avLst/>
          </a:prstGeom>
        </p:spPr>
      </p:pic>
      <p:graphicFrame>
        <p:nvGraphicFramePr>
          <p:cNvPr id="16" name="Tableau 16">
            <a:extLst>
              <a:ext uri="{FF2B5EF4-FFF2-40B4-BE49-F238E27FC236}">
                <a16:creationId xmlns:a16="http://schemas.microsoft.com/office/drawing/2014/main" id="{E1F9E544-4CB5-4469-A732-EC070E229B95}"/>
              </a:ext>
            </a:extLst>
          </p:cNvPr>
          <p:cNvGraphicFramePr>
            <a:graphicFrameLocks noGrp="1"/>
          </p:cNvGraphicFramePr>
          <p:nvPr/>
        </p:nvGraphicFramePr>
        <p:xfrm>
          <a:off x="1396746" y="1180338"/>
          <a:ext cx="6350508" cy="1520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737">
                  <a:extLst>
                    <a:ext uri="{9D8B030D-6E8A-4147-A177-3AD203B41FA5}">
                      <a16:colId xmlns:a16="http://schemas.microsoft.com/office/drawing/2014/main" val="645646240"/>
                    </a:ext>
                  </a:extLst>
                </a:gridCol>
                <a:gridCol w="4694771">
                  <a:extLst>
                    <a:ext uri="{9D8B030D-6E8A-4147-A177-3AD203B41FA5}">
                      <a16:colId xmlns:a16="http://schemas.microsoft.com/office/drawing/2014/main" val="126876292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1000" err="1"/>
                        <a:t>Wanted</a:t>
                      </a:r>
                      <a:endParaRPr lang="fr-FR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err="1"/>
                        <a:t>Proposed</a:t>
                      </a:r>
                      <a:endParaRPr lang="fr-FR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22214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000" err="1"/>
                        <a:t>Same</a:t>
                      </a:r>
                      <a:endParaRPr lang="fr-FR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/>
                        <a:t>Possible </a:t>
                      </a:r>
                      <a:r>
                        <a:rPr lang="fr-FR" sz="1000" err="1"/>
                        <a:t>thanks</a:t>
                      </a:r>
                      <a:r>
                        <a:rPr lang="fr-FR" sz="1000"/>
                        <a:t> to R&amp;D, and </a:t>
                      </a:r>
                      <a:r>
                        <a:rPr lang="fr-FR" sz="1000" err="1"/>
                        <a:t>material</a:t>
                      </a:r>
                      <a:r>
                        <a:rPr lang="fr-FR" sz="1000"/>
                        <a:t> modifications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478626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fr-FR" sz="1000" err="1"/>
                        <a:t>Better</a:t>
                      </a:r>
                      <a:endParaRPr lang="fr-FR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err="1"/>
                        <a:t>Depends</a:t>
                      </a:r>
                      <a:r>
                        <a:rPr lang="fr-FR" sz="1000"/>
                        <a:t> on </a:t>
                      </a:r>
                      <a:r>
                        <a:rPr lang="fr-FR" sz="1000" err="1"/>
                        <a:t>what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is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expected</a:t>
                      </a:r>
                      <a:r>
                        <a:rPr lang="fr-FR" sz="1000"/>
                        <a:t>: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000" err="1"/>
                        <a:t>Biobased</a:t>
                      </a:r>
                      <a:r>
                        <a:rPr lang="fr-FR" sz="1000"/>
                        <a:t>: not </a:t>
                      </a:r>
                      <a:r>
                        <a:rPr lang="fr-FR" sz="1000" err="1"/>
                        <a:t>always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fully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biobased</a:t>
                      </a:r>
                      <a:r>
                        <a:rPr lang="fr-FR" sz="1000"/>
                        <a:t>, </a:t>
                      </a:r>
                      <a:r>
                        <a:rPr lang="fr-FR" sz="1000" err="1"/>
                        <a:t>mostly</a:t>
                      </a:r>
                      <a:r>
                        <a:rPr lang="fr-FR" sz="1000"/>
                        <a:t> first </a:t>
                      </a:r>
                      <a:r>
                        <a:rPr lang="fr-FR" sz="1000" err="1"/>
                        <a:t>generations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available</a:t>
                      </a:r>
                      <a:endParaRPr lang="fr-FR" sz="1000"/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1000" err="1"/>
                        <a:t>Biodegradable</a:t>
                      </a:r>
                      <a:r>
                        <a:rPr lang="fr-FR" sz="1000"/>
                        <a:t>: </a:t>
                      </a:r>
                      <a:r>
                        <a:rPr lang="fr-FR" sz="1000" err="1"/>
                        <a:t>should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be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performed</a:t>
                      </a:r>
                      <a:r>
                        <a:rPr lang="fr-FR" sz="1000"/>
                        <a:t> in </a:t>
                      </a:r>
                      <a:r>
                        <a:rPr lang="fr-FR" sz="1000" err="1"/>
                        <a:t>controlled</a:t>
                      </a:r>
                      <a:r>
                        <a:rPr lang="fr-FR" sz="1000"/>
                        <a:t> and </a:t>
                      </a:r>
                      <a:r>
                        <a:rPr lang="fr-FR" sz="1000" err="1"/>
                        <a:t>specific</a:t>
                      </a:r>
                      <a:r>
                        <a:rPr lang="fr-FR" sz="1000"/>
                        <a:t> conditions (do not </a:t>
                      </a:r>
                      <a:r>
                        <a:rPr lang="fr-FR" sz="1000" err="1"/>
                        <a:t>throw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away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unless</a:t>
                      </a:r>
                      <a:r>
                        <a:rPr lang="fr-FR" sz="1000"/>
                        <a:t> </a:t>
                      </a:r>
                      <a:r>
                        <a:rPr lang="fr-FR" sz="1000" err="1"/>
                        <a:t>specific</a:t>
                      </a:r>
                      <a:r>
                        <a:rPr lang="fr-FR" sz="1000"/>
                        <a:t> uses)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82606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000" err="1"/>
                        <a:t>Cheaper</a:t>
                      </a:r>
                      <a:endParaRPr lang="fr-FR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err="1"/>
                        <a:t>Well</a:t>
                      </a:r>
                      <a:r>
                        <a:rPr lang="fr-FR" sz="1000"/>
                        <a:t>…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52697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6CF8BDF5-D921-4E38-8F0B-AAFFF2AAD534}"/>
              </a:ext>
            </a:extLst>
          </p:cNvPr>
          <p:cNvSpPr/>
          <p:nvPr/>
        </p:nvSpPr>
        <p:spPr>
          <a:xfrm>
            <a:off x="1727003" y="3364771"/>
            <a:ext cx="6316861" cy="61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spcBef>
                <a:spcPct val="0"/>
              </a:spcBef>
            </a:pP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Materials are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already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available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and can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used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for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various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applications.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However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, a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perfect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adequacy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between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expectations and reality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is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yet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to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be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made, and R&amp;D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work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is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still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 </a:t>
            </a:r>
            <a:r>
              <a:rPr lang="fr-FR" altLang="fr-FR" sz="1200" b="1" err="1">
                <a:solidFill>
                  <a:srgbClr val="5A5A5A"/>
                </a:solidFill>
                <a:latin typeface="Calibri"/>
                <a:cs typeface="Arial" pitchFamily="34" charset="0"/>
              </a:rPr>
              <a:t>needed</a:t>
            </a:r>
            <a:r>
              <a:rPr lang="fr-FR" altLang="fr-FR" sz="1200" b="1">
                <a:solidFill>
                  <a:srgbClr val="5A5A5A"/>
                </a:solidFill>
                <a:latin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282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8" b="32617"/>
          <a:stretch/>
        </p:blipFill>
        <p:spPr>
          <a:xfrm>
            <a:off x="1144485" y="849540"/>
            <a:ext cx="6855030" cy="2330451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5F3203-80AB-4DE0-8387-2B5A11F91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84" y="3813744"/>
            <a:ext cx="1614186" cy="54155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4F718CD-1F01-4893-AAA7-02372801263B}"/>
              </a:ext>
            </a:extLst>
          </p:cNvPr>
          <p:cNvSpPr txBox="1">
            <a:spLocks/>
          </p:cNvSpPr>
          <p:nvPr/>
        </p:nvSpPr>
        <p:spPr>
          <a:xfrm>
            <a:off x="6459648" y="921246"/>
            <a:ext cx="1587712" cy="6445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/>
            <a:r>
              <a:rPr lang="de-DE" sz="2250" err="1">
                <a:solidFill>
                  <a:srgbClr val="9D9D9C"/>
                </a:solidFill>
                <a:latin typeface="ClementePDag-Book"/>
                <a:cs typeface="ClementePDag-Book"/>
              </a:rPr>
              <a:t>Thank</a:t>
            </a:r>
            <a:r>
              <a:rPr lang="de-DE" sz="2250">
                <a:solidFill>
                  <a:srgbClr val="9D9D9C"/>
                </a:solidFill>
                <a:latin typeface="ClementePDag-Book"/>
                <a:cs typeface="ClementePDag-Book"/>
              </a:rPr>
              <a:t> </a:t>
            </a:r>
            <a:r>
              <a:rPr lang="de-DE" sz="2250" err="1">
                <a:solidFill>
                  <a:srgbClr val="9D9D9C"/>
                </a:solidFill>
                <a:latin typeface="ClementePDag-Book"/>
                <a:cs typeface="ClementePDag-Book"/>
              </a:rPr>
              <a:t>you</a:t>
            </a:r>
            <a:r>
              <a:rPr lang="de-DE" sz="2250">
                <a:solidFill>
                  <a:srgbClr val="9D9D9C"/>
                </a:solidFill>
                <a:latin typeface="ClementePDag-Book"/>
                <a:cs typeface="ClementePDag-Book"/>
              </a:rPr>
              <a:t>!</a:t>
            </a:r>
            <a:endParaRPr lang="de-DE" sz="2250">
              <a:solidFill>
                <a:srgbClr val="1D71B8"/>
              </a:solidFill>
              <a:latin typeface="ClementePDag-Book"/>
              <a:cs typeface="ClementePDag-Book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330CDC9-7AE2-4C63-A2BE-150B4C84285A}"/>
              </a:ext>
            </a:extLst>
          </p:cNvPr>
          <p:cNvSpPr txBox="1">
            <a:spLocks/>
          </p:cNvSpPr>
          <p:nvPr/>
        </p:nvSpPr>
        <p:spPr>
          <a:xfrm>
            <a:off x="5247168" y="3251376"/>
            <a:ext cx="2636875" cy="6291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/>
            <a:r>
              <a:rPr lang="de-DE" sz="1200" err="1">
                <a:solidFill>
                  <a:srgbClr val="9D9D9C"/>
                </a:solidFill>
                <a:latin typeface="ClementePDag-Book"/>
                <a:cs typeface="ClementePDag-Book"/>
              </a:rPr>
              <a:t>You</a:t>
            </a:r>
            <a:r>
              <a:rPr lang="de-DE" sz="1200">
                <a:solidFill>
                  <a:srgbClr val="9D9D9C"/>
                </a:solidFill>
                <a:latin typeface="ClementePDag-Book"/>
                <a:cs typeface="ClementePDag-Book"/>
              </a:rPr>
              <a:t> </a:t>
            </a:r>
            <a:r>
              <a:rPr lang="de-DE" sz="1200" err="1">
                <a:solidFill>
                  <a:srgbClr val="9D9D9C"/>
                </a:solidFill>
                <a:latin typeface="ClementePDag-Book"/>
                <a:cs typeface="ClementePDag-Book"/>
              </a:rPr>
              <a:t>can</a:t>
            </a:r>
            <a:r>
              <a:rPr lang="de-DE" sz="1200">
                <a:solidFill>
                  <a:srgbClr val="9D9D9C"/>
                </a:solidFill>
                <a:latin typeface="ClementePDag-Book"/>
                <a:cs typeface="ClementePDag-Book"/>
              </a:rPr>
              <a:t> contact </a:t>
            </a:r>
            <a:r>
              <a:rPr lang="de-DE" sz="1200" err="1">
                <a:solidFill>
                  <a:srgbClr val="9D9D9C"/>
                </a:solidFill>
                <a:latin typeface="ClementePDag-Book"/>
                <a:cs typeface="ClementePDag-Book"/>
              </a:rPr>
              <a:t>NaturePlast</a:t>
            </a:r>
            <a:r>
              <a:rPr lang="de-DE" sz="1200">
                <a:solidFill>
                  <a:srgbClr val="9D9D9C"/>
                </a:solidFill>
                <a:latin typeface="ClementePDag-Book"/>
                <a:cs typeface="ClementePDag-Book"/>
              </a:rPr>
              <a:t> </a:t>
            </a:r>
            <a:r>
              <a:rPr lang="de-DE" sz="1200" err="1">
                <a:solidFill>
                  <a:srgbClr val="9D9D9C"/>
                </a:solidFill>
                <a:latin typeface="ClementePDag-Book"/>
                <a:cs typeface="ClementePDag-Book"/>
              </a:rPr>
              <a:t>through</a:t>
            </a:r>
            <a:r>
              <a:rPr lang="de-DE" sz="1200">
                <a:solidFill>
                  <a:srgbClr val="9D9D9C"/>
                </a:solidFill>
                <a:latin typeface="ClementePDag-Book"/>
                <a:cs typeface="ClementePDag-Book"/>
              </a:rPr>
              <a:t> </a:t>
            </a:r>
            <a:r>
              <a:rPr lang="de-DE" sz="1200" err="1">
                <a:solidFill>
                  <a:srgbClr val="9D9D9C"/>
                </a:solidFill>
                <a:latin typeface="ClementePDag-Book"/>
                <a:cs typeface="ClementePDag-Book"/>
              </a:rPr>
              <a:t>our</a:t>
            </a:r>
            <a:r>
              <a:rPr lang="de-DE" sz="1200">
                <a:solidFill>
                  <a:srgbClr val="9D9D9C"/>
                </a:solidFill>
                <a:latin typeface="ClementePDag-Book"/>
                <a:cs typeface="ClementePDag-Book"/>
              </a:rPr>
              <a:t> </a:t>
            </a:r>
            <a:r>
              <a:rPr lang="de-DE" sz="1200" err="1">
                <a:solidFill>
                  <a:srgbClr val="9D9D9C"/>
                </a:solidFill>
                <a:latin typeface="ClementePDag-Book"/>
                <a:cs typeface="ClementePDag-Book"/>
              </a:rPr>
              <a:t>website</a:t>
            </a:r>
            <a:r>
              <a:rPr lang="de-DE" sz="1200">
                <a:solidFill>
                  <a:srgbClr val="9D9D9C"/>
                </a:solidFill>
                <a:latin typeface="ClementePDag-Book"/>
                <a:cs typeface="ClementePDag-Book"/>
              </a:rPr>
              <a:t>: </a:t>
            </a:r>
            <a:r>
              <a:rPr lang="de-DE" sz="1200">
                <a:solidFill>
                  <a:srgbClr val="1D71B8"/>
                </a:solidFill>
                <a:latin typeface="ClementePDag-Book"/>
                <a:cs typeface="ClementePDag-Book"/>
                <a:hlinkClick r:id="rId4"/>
              </a:rPr>
              <a:t>http://natureplast.eu</a:t>
            </a:r>
            <a:endParaRPr lang="de-DE" sz="1200">
              <a:solidFill>
                <a:srgbClr val="1D71B8"/>
              </a:solidFill>
              <a:latin typeface="ClementePDag-Book"/>
              <a:cs typeface="ClementePDag-Book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DD1582E-D624-46B4-ABD9-6B96C66FFE71}"/>
              </a:ext>
            </a:extLst>
          </p:cNvPr>
          <p:cNvSpPr txBox="1">
            <a:spLocks/>
          </p:cNvSpPr>
          <p:nvPr/>
        </p:nvSpPr>
        <p:spPr>
          <a:xfrm>
            <a:off x="1238693" y="3246989"/>
            <a:ext cx="3413052" cy="6445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/>
            <a:r>
              <a:rPr lang="de-DE" sz="1200" err="1">
                <a:solidFill>
                  <a:srgbClr val="9D9D9C"/>
                </a:solidFill>
                <a:latin typeface="ClementePDag-Book"/>
              </a:rPr>
              <a:t>You</a:t>
            </a:r>
            <a:r>
              <a:rPr lang="de-DE" sz="1200">
                <a:solidFill>
                  <a:srgbClr val="9D9D9C"/>
                </a:solidFill>
                <a:latin typeface="ClementePDag-Book"/>
              </a:rPr>
              <a:t> </a:t>
            </a:r>
            <a:r>
              <a:rPr lang="de-DE" sz="1200" err="1">
                <a:solidFill>
                  <a:srgbClr val="9D9D9C"/>
                </a:solidFill>
                <a:latin typeface="ClementePDag-Book"/>
              </a:rPr>
              <a:t>can</a:t>
            </a:r>
            <a:r>
              <a:rPr lang="de-DE" sz="1200">
                <a:solidFill>
                  <a:srgbClr val="9D9D9C"/>
                </a:solidFill>
                <a:latin typeface="ClementePDag-Book"/>
              </a:rPr>
              <a:t> </a:t>
            </a:r>
            <a:r>
              <a:rPr lang="de-DE" sz="1200" err="1">
                <a:solidFill>
                  <a:srgbClr val="9D9D9C"/>
                </a:solidFill>
                <a:latin typeface="ClementePDag-Book"/>
              </a:rPr>
              <a:t>subscribe</a:t>
            </a:r>
            <a:r>
              <a:rPr lang="de-DE" sz="1200">
                <a:solidFill>
                  <a:srgbClr val="9D9D9C"/>
                </a:solidFill>
                <a:latin typeface="ClementePDag-Book"/>
              </a:rPr>
              <a:t> </a:t>
            </a:r>
            <a:r>
              <a:rPr lang="de-DE" sz="1200" err="1">
                <a:solidFill>
                  <a:srgbClr val="9D9D9C"/>
                </a:solidFill>
                <a:latin typeface="ClementePDag-Book"/>
              </a:rPr>
              <a:t>to</a:t>
            </a:r>
            <a:r>
              <a:rPr lang="de-DE" sz="1200">
                <a:solidFill>
                  <a:srgbClr val="9D9D9C"/>
                </a:solidFill>
                <a:latin typeface="ClementePDag-Book"/>
              </a:rPr>
              <a:t> Bio-Plastics Europe Newsletter </a:t>
            </a:r>
            <a:r>
              <a:rPr lang="de-DE" sz="1200" err="1">
                <a:solidFill>
                  <a:srgbClr val="9D9D9C"/>
                </a:solidFill>
                <a:latin typeface="ClementePDag-Book"/>
              </a:rPr>
              <a:t>here</a:t>
            </a:r>
            <a:r>
              <a:rPr lang="de-DE" sz="1200">
                <a:solidFill>
                  <a:srgbClr val="9D9D9C"/>
                </a:solidFill>
                <a:latin typeface="ClementePDag-Book"/>
              </a:rPr>
              <a:t>:</a:t>
            </a:r>
            <a:r>
              <a:rPr lang="de-DE" sz="1200">
                <a:solidFill>
                  <a:srgbClr val="1D71B8"/>
                </a:solidFill>
                <a:latin typeface="ClementePDag-Book"/>
                <a:cs typeface="ClementePDag-Book"/>
              </a:rPr>
              <a:t> </a:t>
            </a:r>
            <a:r>
              <a:rPr lang="de-DE" sz="1200">
                <a:solidFill>
                  <a:srgbClr val="1D71B8"/>
                </a:solidFill>
                <a:latin typeface="ClementePDag-Book"/>
                <a:cs typeface="ClementePDag-Book"/>
                <a:hlinkClick r:id="rId5"/>
              </a:rPr>
              <a:t>https://www.bioplasticseurope.eu/newsletter</a:t>
            </a:r>
            <a:endParaRPr lang="de-DE" sz="1200">
              <a:solidFill>
                <a:srgbClr val="1D71B8"/>
              </a:solidFill>
              <a:latin typeface="ClementePDag-Book"/>
              <a:cs typeface="ClementePDag-Book"/>
            </a:endParaRPr>
          </a:p>
        </p:txBody>
      </p:sp>
    </p:spTree>
    <p:extLst>
      <p:ext uri="{BB962C8B-B14F-4D97-AF65-F5344CB8AC3E}">
        <p14:creationId xmlns:p14="http://schemas.microsoft.com/office/powerpoint/2010/main" val="3745531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1259798"/>
            <a:ext cx="1939682" cy="1333192"/>
          </a:xfrm>
          <a:prstGeom prst="rect">
            <a:avLst/>
          </a:prstGeom>
        </p:spPr>
      </p:pic>
      <p:pic>
        <p:nvPicPr>
          <p:cNvPr id="5" name="Picture 4" descr="A close up of a metal fence&#10;&#10;Description automatically generated">
            <a:extLst>
              <a:ext uri="{FF2B5EF4-FFF2-40B4-BE49-F238E27FC236}">
                <a16:creationId xmlns:a16="http://schemas.microsoft.com/office/drawing/2014/main" id="{D96F1425-B880-AF4C-AF86-EE9A3D98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934324" y="1183477"/>
            <a:ext cx="7201638" cy="3960025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839138" y="-2159"/>
            <a:ext cx="7296826" cy="518642"/>
          </a:xfrm>
          <a:prstGeom prst="rect">
            <a:avLst/>
          </a:prstGeom>
          <a:noFill/>
        </p:spPr>
      </p:pic>
      <p:pic>
        <p:nvPicPr>
          <p:cNvPr id="10" name="Grafik 36">
            <a:extLst>
              <a:ext uri="{FF2B5EF4-FFF2-40B4-BE49-F238E27FC236}">
                <a16:creationId xmlns:a16="http://schemas.microsoft.com/office/drawing/2014/main" id="{E43666D8-EC3B-B84B-8FF7-9BEB31FB7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2" b="53946"/>
          <a:stretch/>
        </p:blipFill>
        <p:spPr>
          <a:xfrm>
            <a:off x="1990381" y="529810"/>
            <a:ext cx="7145582" cy="11161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654"/>
            <a:ext cx="1939682" cy="131628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-16286"/>
            <a:ext cx="1931645" cy="12893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2592990"/>
            <a:ext cx="1939681" cy="1271176"/>
          </a:xfrm>
          <a:prstGeom prst="rect">
            <a:avLst/>
          </a:prstGeom>
        </p:spPr>
      </p:pic>
      <p:sp>
        <p:nvSpPr>
          <p:cNvPr id="11" name="Rechteck 16">
            <a:extLst>
              <a:ext uri="{FF2B5EF4-FFF2-40B4-BE49-F238E27FC236}">
                <a16:creationId xmlns:a16="http://schemas.microsoft.com/office/drawing/2014/main" id="{E0FE2B33-4C01-5C4A-AD75-0A2CDD26721E}"/>
              </a:ext>
            </a:extLst>
          </p:cNvPr>
          <p:cNvSpPr/>
          <p:nvPr/>
        </p:nvSpPr>
        <p:spPr>
          <a:xfrm>
            <a:off x="1934325" y="-16286"/>
            <a:ext cx="56057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Grafik 36">
            <a:extLst>
              <a:ext uri="{FF2B5EF4-FFF2-40B4-BE49-F238E27FC236}">
                <a16:creationId xmlns:a16="http://schemas.microsoft.com/office/drawing/2014/main" id="{153379FF-6F8B-4D44-9AAC-2800ED6B5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1" r="58904" b="171"/>
          <a:stretch/>
        </p:blipFill>
        <p:spPr>
          <a:xfrm>
            <a:off x="2011483" y="1653915"/>
            <a:ext cx="7119710" cy="119592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FFC978-BC63-2046-9ACB-9EA7CDECE116}"/>
              </a:ext>
            </a:extLst>
          </p:cNvPr>
          <p:cNvSpPr/>
          <p:nvPr/>
        </p:nvSpPr>
        <p:spPr>
          <a:xfrm>
            <a:off x="3232385" y="40564"/>
            <a:ext cx="451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>
                <a:solidFill>
                  <a:schemeClr val="bg1"/>
                </a:solidFill>
              </a:rPr>
              <a:t>European Bioplastics Research Network</a:t>
            </a:r>
          </a:p>
        </p:txBody>
      </p:sp>
      <p:sp>
        <p:nvSpPr>
          <p:cNvPr id="16" name="Textfeld 10">
            <a:extLst>
              <a:ext uri="{FF2B5EF4-FFF2-40B4-BE49-F238E27FC236}">
                <a16:creationId xmlns:a16="http://schemas.microsoft.com/office/drawing/2014/main" id="{E0B0D43A-9A13-6E4A-BC89-04E17C020337}"/>
              </a:ext>
            </a:extLst>
          </p:cNvPr>
          <p:cNvSpPr txBox="1"/>
          <p:nvPr/>
        </p:nvSpPr>
        <p:spPr>
          <a:xfrm>
            <a:off x="1934323" y="1826736"/>
            <a:ext cx="72016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Rechteck 11">
            <a:extLst>
              <a:ext uri="{FF2B5EF4-FFF2-40B4-BE49-F238E27FC236}">
                <a16:creationId xmlns:a16="http://schemas.microsoft.com/office/drawing/2014/main" id="{00271CA4-DFAE-994C-A611-E7C59E164C9D}"/>
              </a:ext>
            </a:extLst>
          </p:cNvPr>
          <p:cNvSpPr/>
          <p:nvPr/>
        </p:nvSpPr>
        <p:spPr>
          <a:xfrm>
            <a:off x="2011483" y="1645519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64D43196-24C6-514C-B90D-2A128CB34BBE}"/>
              </a:ext>
            </a:extLst>
          </p:cNvPr>
          <p:cNvSpPr/>
          <p:nvPr/>
        </p:nvSpPr>
        <p:spPr>
          <a:xfrm>
            <a:off x="2006541" y="515270"/>
            <a:ext cx="7119710" cy="426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D59C9401-7FDC-4028-BEAE-30106D2642F8}"/>
              </a:ext>
            </a:extLst>
          </p:cNvPr>
          <p:cNvSpPr txBox="1"/>
          <p:nvPr/>
        </p:nvSpPr>
        <p:spPr>
          <a:xfrm>
            <a:off x="2214876" y="1816345"/>
            <a:ext cx="361677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NEXT SPEAKER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 Patricia </a:t>
            </a:r>
            <a:r>
              <a:rPr lang="en-GB" sz="2400" b="1" dirty="0" err="1">
                <a:solidFill>
                  <a:schemeClr val="bg1"/>
                </a:solidFill>
              </a:rPr>
              <a:t>Aymà</a:t>
            </a:r>
            <a:endParaRPr lang="en-GB" sz="2400" b="1" dirty="0" err="1">
              <a:solidFill>
                <a:schemeClr val="bg1"/>
              </a:solidFill>
              <a:cs typeface="Calibri"/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AFC9A53-ADFD-4EFD-8AE2-78988FFBA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355" y="1688524"/>
            <a:ext cx="1849582" cy="1870363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775D25E-4076-4BCD-ADB8-5F123EE46D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61" y="1781228"/>
            <a:ext cx="1431153" cy="3922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0CA8049-6163-4566-B162-1FACCDCA80B5}"/>
              </a:ext>
            </a:extLst>
          </p:cNvPr>
          <p:cNvSpPr txBox="1"/>
          <p:nvPr/>
        </p:nvSpPr>
        <p:spPr>
          <a:xfrm>
            <a:off x="7910751" y="2341859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Spain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940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B66F84F-A174-BF4A-A6DC-3522465A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177" y="2409986"/>
            <a:ext cx="2201649" cy="1157641"/>
          </a:xfrm>
          <a:prstGeom prst="rect">
            <a:avLst/>
          </a:prstGeom>
          <a:noFill/>
        </p:spPr>
      </p:pic>
      <p:pic>
        <p:nvPicPr>
          <p:cNvPr id="12" name="Picture 11" descr="A close up of a metal fence&#10;&#10;Description automatically generated">
            <a:extLst>
              <a:ext uri="{FF2B5EF4-FFF2-40B4-BE49-F238E27FC236}">
                <a16:creationId xmlns:a16="http://schemas.microsoft.com/office/drawing/2014/main" id="{0C16EDF8-26D7-394A-984C-7D1277A8B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</a:blip>
          <a:srcRect t="15532"/>
          <a:stretch/>
        </p:blipFill>
        <p:spPr>
          <a:xfrm>
            <a:off x="-4019" y="1087023"/>
            <a:ext cx="9144000" cy="4087843"/>
          </a:xfrm>
          <a:prstGeom prst="rect">
            <a:avLst/>
          </a:prstGeom>
        </p:spPr>
      </p:pic>
      <p:pic>
        <p:nvPicPr>
          <p:cNvPr id="23" name="Grafik 36">
            <a:extLst>
              <a:ext uri="{FF2B5EF4-FFF2-40B4-BE49-F238E27FC236}">
                <a16:creationId xmlns:a16="http://schemas.microsoft.com/office/drawing/2014/main" id="{3CC0B414-3AD1-8446-A286-B463CD6328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0" y="4621831"/>
            <a:ext cx="9155430" cy="518747"/>
          </a:xfrm>
          <a:prstGeom prst="rect">
            <a:avLst/>
          </a:prstGeom>
          <a:noFill/>
        </p:spPr>
      </p:pic>
      <p:sp>
        <p:nvSpPr>
          <p:cNvPr id="39" name="Rechteck 38"/>
          <p:cNvSpPr/>
          <p:nvPr/>
        </p:nvSpPr>
        <p:spPr>
          <a:xfrm>
            <a:off x="6650299" y="4696649"/>
            <a:ext cx="17859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GB" sz="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860407</a:t>
            </a:r>
            <a:endParaRPr lang="en-GB" sz="60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370" y="4689984"/>
            <a:ext cx="550068" cy="359576"/>
          </a:xfrm>
          <a:prstGeom prst="rect">
            <a:avLst/>
          </a:prstGeom>
        </p:spPr>
      </p:pic>
      <p:pic>
        <p:nvPicPr>
          <p:cNvPr id="13" name="Grafik 36">
            <a:extLst>
              <a:ext uri="{FF2B5EF4-FFF2-40B4-BE49-F238E27FC236}">
                <a16:creationId xmlns:a16="http://schemas.microsoft.com/office/drawing/2014/main" id="{5C588311-CB73-9841-B6CE-18FD09FAB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" y="2"/>
            <a:ext cx="9147393" cy="1074833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DC2092-02C1-E24F-9B2C-3556EF96177D}"/>
              </a:ext>
            </a:extLst>
          </p:cNvPr>
          <p:cNvSpPr/>
          <p:nvPr/>
        </p:nvSpPr>
        <p:spPr>
          <a:xfrm>
            <a:off x="795599" y="4689984"/>
            <a:ext cx="4510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GB" sz="2100">
                <a:solidFill>
                  <a:prstClr val="white"/>
                </a:solidFill>
                <a:latin typeface="Calibri" panose="020F0502020204030204"/>
              </a:rPr>
              <a:t>European Bioplastics Research Network</a:t>
            </a:r>
          </a:p>
        </p:txBody>
      </p:sp>
      <p:pic>
        <p:nvPicPr>
          <p:cNvPr id="15" name="Grafik 36">
            <a:extLst>
              <a:ext uri="{FF2B5EF4-FFF2-40B4-BE49-F238E27FC236}">
                <a16:creationId xmlns:a16="http://schemas.microsoft.com/office/drawing/2014/main" id="{B39612E4-DBB6-504F-A4A1-4D3D36C84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-822" r="54766" b="53946"/>
          <a:stretch/>
        </p:blipFill>
        <p:spPr>
          <a:xfrm>
            <a:off x="104773" y="72206"/>
            <a:ext cx="1127680" cy="9124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B08C97-A103-1E48-BE47-D2B201082E8B}"/>
              </a:ext>
            </a:extLst>
          </p:cNvPr>
          <p:cNvSpPr/>
          <p:nvPr/>
        </p:nvSpPr>
        <p:spPr>
          <a:xfrm>
            <a:off x="-42842" y="1862758"/>
            <a:ext cx="91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600" b="1">
                <a:solidFill>
                  <a:srgbClr val="002060"/>
                </a:solidFill>
                <a:latin typeface="Calibri" panose="020F0502020204030204"/>
              </a:rPr>
              <a:t>PANEL DISCUSSION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40164B-A4C5-C04C-B915-87E0080B23B9}"/>
              </a:ext>
            </a:extLst>
          </p:cNvPr>
          <p:cNvSpPr/>
          <p:nvPr/>
        </p:nvSpPr>
        <p:spPr>
          <a:xfrm>
            <a:off x="-4019" y="3518474"/>
            <a:ext cx="9131943" cy="307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  <p:txBody>
          <a:bodyPr wrap="square">
            <a:spAutoFit/>
          </a:bodyPr>
          <a:lstStyle/>
          <a:p>
            <a:pPr algn="ctr" defTabSz="685800"/>
            <a:r>
              <a:rPr lang="en-GB" sz="1400">
                <a:solidFill>
                  <a:srgbClr val="002060"/>
                </a:solidFill>
                <a:latin typeface="Calibri" panose="020F0502020204030204"/>
              </a:rPr>
              <a:t>Follow us on social media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C37E67-59F8-0948-A5FC-81CE3ED31F13}"/>
              </a:ext>
            </a:extLst>
          </p:cNvPr>
          <p:cNvGrpSpPr/>
          <p:nvPr/>
        </p:nvGrpSpPr>
        <p:grpSpPr>
          <a:xfrm>
            <a:off x="3675871" y="3775330"/>
            <a:ext cx="1776182" cy="368068"/>
            <a:chOff x="4755942" y="5087690"/>
            <a:chExt cx="2368243" cy="490757"/>
          </a:xfrm>
        </p:grpSpPr>
        <p:pic>
          <p:nvPicPr>
            <p:cNvPr id="32" name="Picture 31" descr="A close up of a sign&#10;&#10;Description automatically generated">
              <a:extLst>
                <a:ext uri="{FF2B5EF4-FFF2-40B4-BE49-F238E27FC236}">
                  <a16:creationId xmlns:a16="http://schemas.microsoft.com/office/drawing/2014/main" id="{C2A1BA1F-DB07-D84B-8C13-DDC9636AE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45" t="30087" r="33939" b="32454"/>
            <a:stretch/>
          </p:blipFill>
          <p:spPr>
            <a:xfrm>
              <a:off x="6058741" y="5087690"/>
              <a:ext cx="467022" cy="4604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A close up of a sign&#10;&#10;Description automatically generated">
              <a:extLst>
                <a:ext uri="{FF2B5EF4-FFF2-40B4-BE49-F238E27FC236}">
                  <a16:creationId xmlns:a16="http://schemas.microsoft.com/office/drawing/2014/main" id="{58461D17-9F6F-EC46-A076-730A0A105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337" t="29876" r="55753" b="32622"/>
            <a:stretch/>
          </p:blipFill>
          <p:spPr>
            <a:xfrm>
              <a:off x="5418600" y="5092944"/>
              <a:ext cx="467022" cy="4612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 close up of a sign&#10;&#10;Description automatically generated">
              <a:hlinkClick r:id="rId7"/>
              <a:extLst>
                <a:ext uri="{FF2B5EF4-FFF2-40B4-BE49-F238E27FC236}">
                  <a16:creationId xmlns:a16="http://schemas.microsoft.com/office/drawing/2014/main" id="{D37CC4CE-C729-7C49-B07B-53796812C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75719" t="29855" r="12299" b="33073"/>
            <a:stretch/>
          </p:blipFill>
          <p:spPr>
            <a:xfrm>
              <a:off x="6657163" y="5094985"/>
              <a:ext cx="467022" cy="453193"/>
            </a:xfrm>
            <a:prstGeom prst="rect">
              <a:avLst/>
            </a:prstGeom>
          </p:spPr>
        </p:pic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F4C871F7-0B3F-D545-A73E-12C1D2047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10610" t="30298" r="77841" b="32878"/>
            <a:stretch/>
          </p:blipFill>
          <p:spPr>
            <a:xfrm>
              <a:off x="4755942" y="5111355"/>
              <a:ext cx="467024" cy="467092"/>
            </a:xfrm>
            <a:prstGeom prst="rect">
              <a:avLst/>
            </a:prstGeom>
          </p:spPr>
        </p:pic>
      </p:grpSp>
      <p:sp>
        <p:nvSpPr>
          <p:cNvPr id="38" name="Rechteck 11">
            <a:extLst>
              <a:ext uri="{FF2B5EF4-FFF2-40B4-BE49-F238E27FC236}">
                <a16:creationId xmlns:a16="http://schemas.microsoft.com/office/drawing/2014/main" id="{089396A1-1454-554D-A201-8C10A7D2C343}"/>
              </a:ext>
            </a:extLst>
          </p:cNvPr>
          <p:cNvSpPr/>
          <p:nvPr/>
        </p:nvSpPr>
        <p:spPr>
          <a:xfrm>
            <a:off x="-4019" y="1052734"/>
            <a:ext cx="9135963" cy="342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feld 10">
            <a:extLst>
              <a:ext uri="{FF2B5EF4-FFF2-40B4-BE49-F238E27FC236}">
                <a16:creationId xmlns:a16="http://schemas.microsoft.com/office/drawing/2014/main" id="{B241C5DC-BA35-8D4A-A447-FE3A5B70B671}"/>
              </a:ext>
            </a:extLst>
          </p:cNvPr>
          <p:cNvSpPr txBox="1"/>
          <p:nvPr/>
        </p:nvSpPr>
        <p:spPr>
          <a:xfrm>
            <a:off x="1271276" y="154783"/>
            <a:ext cx="7767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“TECHNOLOGICAL AND MARKET RELATED CHALLENGES 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TO BIO-BASED PLASTICS PRODUCTION”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AFDF43-39A7-D94A-80BC-D491B06D862E}"/>
              </a:ext>
            </a:extLst>
          </p:cNvPr>
          <p:cNvSpPr/>
          <p:nvPr/>
        </p:nvSpPr>
        <p:spPr>
          <a:xfrm>
            <a:off x="-22860" y="4149493"/>
            <a:ext cx="913194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500">
                <a:solidFill>
                  <a:srgbClr val="0563C1"/>
                </a:solidFill>
                <a:latin typeface="Calibri" panose="020F0502020204030204"/>
              </a:rPr>
              <a:t> </a:t>
            </a:r>
            <a:r>
              <a:rPr lang="en-GB" sz="1500">
                <a:solidFill>
                  <a:srgbClr val="002060"/>
                </a:solidFill>
                <a:latin typeface="Calibri" panose="020F0502020204030204"/>
              </a:rPr>
              <a:t>BIO-PLASTICS EUROPE website: </a:t>
            </a:r>
            <a:r>
              <a:rPr lang="en-GB" sz="1500">
                <a:solidFill>
                  <a:prstClr val="black"/>
                </a:solidFill>
                <a:latin typeface="Calibri" panose="020F0502020204030204"/>
                <a:hlinkClick r:id="rId8"/>
              </a:rPr>
              <a:t>https://bioplasticseurope.eu/</a:t>
            </a:r>
            <a:endParaRPr lang="en-GB" sz="150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24314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etal fence&#10;&#10;Description automatically generated">
            <a:extLst>
              <a:ext uri="{FF2B5EF4-FFF2-40B4-BE49-F238E27FC236}">
                <a16:creationId xmlns:a16="http://schemas.microsoft.com/office/drawing/2014/main" id="{0C16EDF8-26D7-394A-984C-7D1277A8B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t="15532"/>
          <a:stretch/>
        </p:blipFill>
        <p:spPr>
          <a:xfrm>
            <a:off x="-2937" y="1048140"/>
            <a:ext cx="9144000" cy="4087843"/>
          </a:xfrm>
          <a:prstGeom prst="rect">
            <a:avLst/>
          </a:prstGeom>
        </p:spPr>
      </p:pic>
      <p:pic>
        <p:nvPicPr>
          <p:cNvPr id="23" name="Grafik 36">
            <a:extLst>
              <a:ext uri="{FF2B5EF4-FFF2-40B4-BE49-F238E27FC236}">
                <a16:creationId xmlns:a16="http://schemas.microsoft.com/office/drawing/2014/main" id="{3CC0B414-3AD1-8446-A286-B463CD632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0" y="4621831"/>
            <a:ext cx="9155430" cy="518747"/>
          </a:xfrm>
          <a:prstGeom prst="rect">
            <a:avLst/>
          </a:prstGeom>
          <a:noFill/>
        </p:spPr>
      </p:pic>
      <p:sp>
        <p:nvSpPr>
          <p:cNvPr id="39" name="Rechteck 38"/>
          <p:cNvSpPr/>
          <p:nvPr/>
        </p:nvSpPr>
        <p:spPr>
          <a:xfrm>
            <a:off x="6650299" y="4696649"/>
            <a:ext cx="17859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GB" sz="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No. 860407</a:t>
            </a:r>
            <a:endParaRPr lang="en-GB" sz="60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370" y="4689984"/>
            <a:ext cx="550068" cy="359576"/>
          </a:xfrm>
          <a:prstGeom prst="rect">
            <a:avLst/>
          </a:prstGeom>
        </p:spPr>
      </p:pic>
      <p:pic>
        <p:nvPicPr>
          <p:cNvPr id="13" name="Grafik 36">
            <a:extLst>
              <a:ext uri="{FF2B5EF4-FFF2-40B4-BE49-F238E27FC236}">
                <a16:creationId xmlns:a16="http://schemas.microsoft.com/office/drawing/2014/main" id="{5C588311-CB73-9841-B6CE-18FD09FAB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2"/>
          <a:stretch/>
        </p:blipFill>
        <p:spPr>
          <a:xfrm>
            <a:off x="1" y="2"/>
            <a:ext cx="9147393" cy="1074833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DC2092-02C1-E24F-9B2C-3556EF96177D}"/>
              </a:ext>
            </a:extLst>
          </p:cNvPr>
          <p:cNvSpPr/>
          <p:nvPr/>
        </p:nvSpPr>
        <p:spPr>
          <a:xfrm>
            <a:off x="795599" y="4689984"/>
            <a:ext cx="4510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GB" sz="2100">
                <a:solidFill>
                  <a:prstClr val="white"/>
                </a:solidFill>
                <a:latin typeface="Calibri" panose="020F0502020204030204"/>
              </a:rPr>
              <a:t>European Bioplastics Research Network</a:t>
            </a:r>
          </a:p>
        </p:txBody>
      </p:sp>
      <p:pic>
        <p:nvPicPr>
          <p:cNvPr id="15" name="Grafik 36">
            <a:extLst>
              <a:ext uri="{FF2B5EF4-FFF2-40B4-BE49-F238E27FC236}">
                <a16:creationId xmlns:a16="http://schemas.microsoft.com/office/drawing/2014/main" id="{B39612E4-DBB6-504F-A4A1-4D3D36C84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-822" r="54766" b="53946"/>
          <a:stretch/>
        </p:blipFill>
        <p:spPr>
          <a:xfrm>
            <a:off x="104773" y="72206"/>
            <a:ext cx="1127680" cy="9124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B08C97-A103-1E48-BE47-D2B201082E8B}"/>
              </a:ext>
            </a:extLst>
          </p:cNvPr>
          <p:cNvSpPr/>
          <p:nvPr/>
        </p:nvSpPr>
        <p:spPr>
          <a:xfrm>
            <a:off x="-16466" y="1862758"/>
            <a:ext cx="9131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b="1">
                <a:solidFill>
                  <a:srgbClr val="002060"/>
                </a:solidFill>
                <a:latin typeface="Calibri" panose="020F0502020204030204"/>
              </a:rPr>
              <a:t>Thank you for joining us!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40164B-A4C5-C04C-B915-87E0080B23B9}"/>
              </a:ext>
            </a:extLst>
          </p:cNvPr>
          <p:cNvSpPr/>
          <p:nvPr/>
        </p:nvSpPr>
        <p:spPr>
          <a:xfrm>
            <a:off x="-13117" y="3071425"/>
            <a:ext cx="9131943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  <p:txBody>
          <a:bodyPr wrap="square">
            <a:spAutoFit/>
          </a:bodyPr>
          <a:lstStyle/>
          <a:p>
            <a:pPr algn="ctr" defTabSz="685800"/>
            <a:r>
              <a:rPr lang="en-GB">
                <a:solidFill>
                  <a:srgbClr val="002060"/>
                </a:solidFill>
                <a:latin typeface="Calibri" panose="020F0502020204030204"/>
              </a:rPr>
              <a:t>Follow us on social media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C37E67-59F8-0948-A5FC-81CE3ED31F13}"/>
              </a:ext>
            </a:extLst>
          </p:cNvPr>
          <p:cNvGrpSpPr/>
          <p:nvPr/>
        </p:nvGrpSpPr>
        <p:grpSpPr>
          <a:xfrm>
            <a:off x="3661635" y="3544087"/>
            <a:ext cx="1776182" cy="368068"/>
            <a:chOff x="4755942" y="5087690"/>
            <a:chExt cx="2368243" cy="490757"/>
          </a:xfrm>
        </p:grpSpPr>
        <p:pic>
          <p:nvPicPr>
            <p:cNvPr id="32" name="Picture 31" descr="A close up of a sign&#10;&#10;Description automatically generated">
              <a:extLst>
                <a:ext uri="{FF2B5EF4-FFF2-40B4-BE49-F238E27FC236}">
                  <a16:creationId xmlns:a16="http://schemas.microsoft.com/office/drawing/2014/main" id="{C2A1BA1F-DB07-D84B-8C13-DDC9636AE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145" t="30087" r="33939" b="32454"/>
            <a:stretch/>
          </p:blipFill>
          <p:spPr>
            <a:xfrm>
              <a:off x="6058741" y="5087690"/>
              <a:ext cx="467022" cy="4604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A close up of a sign&#10;&#10;Description automatically generated">
              <a:extLst>
                <a:ext uri="{FF2B5EF4-FFF2-40B4-BE49-F238E27FC236}">
                  <a16:creationId xmlns:a16="http://schemas.microsoft.com/office/drawing/2014/main" id="{58461D17-9F6F-EC46-A076-730A0A105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337" t="29876" r="55753" b="32622"/>
            <a:stretch/>
          </p:blipFill>
          <p:spPr>
            <a:xfrm>
              <a:off x="5418600" y="5092944"/>
              <a:ext cx="467022" cy="4612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 close up of a sign&#10;&#10;Description automatically generated">
              <a:hlinkClick r:id="rId6"/>
              <a:extLst>
                <a:ext uri="{FF2B5EF4-FFF2-40B4-BE49-F238E27FC236}">
                  <a16:creationId xmlns:a16="http://schemas.microsoft.com/office/drawing/2014/main" id="{D37CC4CE-C729-7C49-B07B-53796812C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75719" t="29855" r="12299" b="33073"/>
            <a:stretch/>
          </p:blipFill>
          <p:spPr>
            <a:xfrm>
              <a:off x="6657163" y="5094985"/>
              <a:ext cx="467022" cy="453193"/>
            </a:xfrm>
            <a:prstGeom prst="rect">
              <a:avLst/>
            </a:prstGeom>
          </p:spPr>
        </p:pic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F4C871F7-0B3F-D545-A73E-12C1D2047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10610" t="30298" r="77841" b="32878"/>
            <a:stretch/>
          </p:blipFill>
          <p:spPr>
            <a:xfrm>
              <a:off x="4755942" y="5111355"/>
              <a:ext cx="467024" cy="467092"/>
            </a:xfrm>
            <a:prstGeom prst="rect">
              <a:avLst/>
            </a:prstGeom>
          </p:spPr>
        </p:pic>
      </p:grpSp>
      <p:sp>
        <p:nvSpPr>
          <p:cNvPr id="38" name="Rechteck 11">
            <a:extLst>
              <a:ext uri="{FF2B5EF4-FFF2-40B4-BE49-F238E27FC236}">
                <a16:creationId xmlns:a16="http://schemas.microsoft.com/office/drawing/2014/main" id="{089396A1-1454-554D-A201-8C10A7D2C343}"/>
              </a:ext>
            </a:extLst>
          </p:cNvPr>
          <p:cNvSpPr/>
          <p:nvPr/>
        </p:nvSpPr>
        <p:spPr>
          <a:xfrm>
            <a:off x="-4019" y="1052734"/>
            <a:ext cx="9135963" cy="342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feld 10">
            <a:extLst>
              <a:ext uri="{FF2B5EF4-FFF2-40B4-BE49-F238E27FC236}">
                <a16:creationId xmlns:a16="http://schemas.microsoft.com/office/drawing/2014/main" id="{B241C5DC-BA35-8D4A-A447-FE3A5B70B671}"/>
              </a:ext>
            </a:extLst>
          </p:cNvPr>
          <p:cNvSpPr txBox="1"/>
          <p:nvPr/>
        </p:nvSpPr>
        <p:spPr>
          <a:xfrm>
            <a:off x="1232453" y="154783"/>
            <a:ext cx="787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“TECHNOLOGICAL AND MARKET RELATED CHALLENGES 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TO BIO-BASED PLASTICS PRODUCTION”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AFDF43-39A7-D94A-80BC-D491B06D862E}"/>
              </a:ext>
            </a:extLst>
          </p:cNvPr>
          <p:cNvSpPr/>
          <p:nvPr/>
        </p:nvSpPr>
        <p:spPr>
          <a:xfrm>
            <a:off x="-22860" y="4149493"/>
            <a:ext cx="913194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500">
                <a:solidFill>
                  <a:srgbClr val="0563C1"/>
                </a:solidFill>
                <a:latin typeface="Calibri" panose="020F0502020204030204"/>
              </a:rPr>
              <a:t> </a:t>
            </a:r>
            <a:r>
              <a:rPr lang="en-GB" sz="1500">
                <a:solidFill>
                  <a:srgbClr val="002060"/>
                </a:solidFill>
                <a:latin typeface="Calibri" panose="020F0502020204030204"/>
              </a:rPr>
              <a:t>BIO-PLASTICS EUROPE website: </a:t>
            </a:r>
            <a:r>
              <a:rPr lang="en-GB" sz="1500">
                <a:solidFill>
                  <a:prstClr val="black"/>
                </a:solidFill>
                <a:latin typeface="Calibri" panose="020F0502020204030204"/>
                <a:hlinkClick r:id="rId7"/>
              </a:rPr>
              <a:t>https://bioplasticseurope.eu/</a:t>
            </a:r>
            <a:endParaRPr lang="en-GB" sz="150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234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2725620" y="119060"/>
            <a:ext cx="4449417" cy="85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000">
                <a:solidFill>
                  <a:srgbClr val="86BC25"/>
                </a:solidFill>
                <a:latin typeface="ClementePDag-Book"/>
                <a:cs typeface="ClementePDag-Book"/>
              </a:rPr>
              <a:t>BIO-</a:t>
            </a:r>
            <a:r>
              <a:rPr lang="de-DE" sz="3000">
                <a:solidFill>
                  <a:schemeClr val="accent1">
                    <a:lumMod val="50000"/>
                  </a:schemeClr>
                </a:solidFill>
                <a:latin typeface="ClementePDag-Book"/>
                <a:cs typeface="ClementePDag-Book"/>
              </a:rPr>
              <a:t>PLASTICS</a:t>
            </a:r>
            <a:r>
              <a:rPr lang="de-DE" sz="3000">
                <a:solidFill>
                  <a:srgbClr val="9D9D9C"/>
                </a:solidFill>
                <a:latin typeface="ClementePDag-Book"/>
                <a:cs typeface="ClementePDag-Book"/>
              </a:rPr>
              <a:t> </a:t>
            </a:r>
            <a:r>
              <a:rPr lang="de-DE" sz="3000">
                <a:solidFill>
                  <a:srgbClr val="86BC25"/>
                </a:solidFill>
                <a:latin typeface="ClementePDag-Book"/>
                <a:cs typeface="ClementePDag-Book"/>
              </a:rPr>
              <a:t>EUROPE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4482" y="4767263"/>
            <a:ext cx="610287" cy="273844"/>
          </a:xfrm>
        </p:spPr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fld id="{3A2AC1C4-B275-AE4C-92F8-79C2C13C0B7A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7397285" y="-33341"/>
            <a:ext cx="1018598" cy="273844"/>
          </a:xfrm>
        </p:spPr>
        <p:txBody>
          <a:bodyPr/>
          <a:lstStyle/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6" name="Foliennummernplatzhalter 4"/>
          <p:cNvSpPr txBox="1">
            <a:spLocks/>
          </p:cNvSpPr>
          <p:nvPr/>
        </p:nvSpPr>
        <p:spPr>
          <a:xfrm>
            <a:off x="8308211" y="-33341"/>
            <a:ext cx="610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2AC1C4-B275-AE4C-92F8-79C2C13C0B7A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7E30A-8D20-4CEE-ADC2-041F9B84356C}"/>
              </a:ext>
            </a:extLst>
          </p:cNvPr>
          <p:cNvSpPr txBox="1"/>
          <p:nvPr/>
        </p:nvSpPr>
        <p:spPr>
          <a:xfrm>
            <a:off x="87182" y="758095"/>
            <a:ext cx="8934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chemeClr val="tx2"/>
                </a:solidFill>
              </a:rPr>
              <a:t>Developing and Implementing Sustainability-Based Solutions for Bio-Based Plastic Production and Use to Preserve Land and Sea Environmental Quality in Europe</a:t>
            </a:r>
            <a:endParaRPr lang="en-IE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B4499-84F8-4E67-A877-B6A7A99C4089}"/>
              </a:ext>
            </a:extLst>
          </p:cNvPr>
          <p:cNvSpPr txBox="1"/>
          <p:nvPr/>
        </p:nvSpPr>
        <p:spPr>
          <a:xfrm>
            <a:off x="2809945" y="1541799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86BC25"/>
                </a:solidFill>
              </a:rPr>
              <a:t>October 2019 – September 2023</a:t>
            </a:r>
            <a:endParaRPr lang="en-IE" b="1">
              <a:solidFill>
                <a:srgbClr val="86BC25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4F9B2-BAFA-4E7D-A187-4B562621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22"/>
          <a:stretch/>
        </p:blipFill>
        <p:spPr>
          <a:xfrm>
            <a:off x="2085486" y="1895263"/>
            <a:ext cx="4464664" cy="1914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C07A-31E3-4161-A46A-1CFCC105159F}"/>
              </a:ext>
            </a:extLst>
          </p:cNvPr>
          <p:cNvSpPr txBox="1"/>
          <p:nvPr/>
        </p:nvSpPr>
        <p:spPr>
          <a:xfrm>
            <a:off x="2598245" y="3809408"/>
            <a:ext cx="343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Project kicked-off in October 2019</a:t>
            </a:r>
            <a:endParaRPr lang="en-I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3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FA972-6559-4607-910E-07122C86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C81A-2FE4-B248-BA9E-3DA84DD63BB6}" type="datetime1">
              <a:rPr lang="de-DE" smtClean="0"/>
              <a:pPr/>
              <a:t>18.02.21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9AA31-0156-4AF8-9346-D3CAE1FA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C1C4-B275-AE4C-92F8-79C2C13C0B7A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02588-1ECB-42B3-94FC-6CFEA87CF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03" r="1320"/>
          <a:stretch/>
        </p:blipFill>
        <p:spPr>
          <a:xfrm>
            <a:off x="1148004" y="352323"/>
            <a:ext cx="6914733" cy="4021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B0615C-F1B3-4A97-80B6-53F140FAB560}"/>
              </a:ext>
            </a:extLst>
          </p:cNvPr>
          <p:cNvSpPr txBox="1"/>
          <p:nvPr/>
        </p:nvSpPr>
        <p:spPr>
          <a:xfrm>
            <a:off x="7397285" y="872790"/>
            <a:ext cx="1743875" cy="923330"/>
          </a:xfrm>
          <a:prstGeom prst="rect">
            <a:avLst/>
          </a:prstGeom>
          <a:solidFill>
            <a:srgbClr val="00407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22 partners </a:t>
            </a:r>
          </a:p>
          <a:p>
            <a:r>
              <a:rPr lang="en-GB">
                <a:solidFill>
                  <a:schemeClr val="bg1"/>
                </a:solidFill>
              </a:rPr>
              <a:t>13 countries</a:t>
            </a:r>
          </a:p>
          <a:p>
            <a:r>
              <a:rPr lang="en-GB">
                <a:solidFill>
                  <a:schemeClr val="bg1"/>
                </a:solidFill>
              </a:rPr>
              <a:t>8.5 million Euros</a:t>
            </a:r>
            <a:endParaRPr lang="en-I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1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5" y="1515808"/>
            <a:ext cx="4381975" cy="29213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DB348-C717-4736-AE18-EEEEA2E4FC2A}"/>
              </a:ext>
            </a:extLst>
          </p:cNvPr>
          <p:cNvSpPr txBox="1"/>
          <p:nvPr/>
        </p:nvSpPr>
        <p:spPr>
          <a:xfrm>
            <a:off x="75579" y="388038"/>
            <a:ext cx="8992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4070"/>
                </a:solidFill>
              </a:rPr>
              <a:t>The main objective:</a:t>
            </a:r>
          </a:p>
          <a:p>
            <a:endParaRPr lang="en-GB"/>
          </a:p>
          <a:p>
            <a:r>
              <a:rPr lang="en-IE" sz="1600" b="1" i="1">
                <a:solidFill>
                  <a:srgbClr val="004070"/>
                </a:solidFill>
              </a:rPr>
              <a:t>To develop sustainable strategies and solutions for bio-based plastic products, as well as the to develop approaches focused on circular innovation for the whole bioplastics system. These may be deployed to support policy-making, innovation and technology transfer.</a:t>
            </a:r>
            <a:endParaRPr lang="en-IE" sz="1600">
              <a:solidFill>
                <a:srgbClr val="00407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D3DB-5908-493C-A156-FB2D433E1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720" y="1773033"/>
            <a:ext cx="4336703" cy="326981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C6FE41CB-599E-4F66-AD5E-211BE90CB51C}"/>
              </a:ext>
            </a:extLst>
          </p:cNvPr>
          <p:cNvSpPr/>
          <p:nvPr/>
        </p:nvSpPr>
        <p:spPr>
          <a:xfrm>
            <a:off x="837446" y="1768443"/>
            <a:ext cx="2259499" cy="2278361"/>
          </a:xfrm>
          <a:prstGeom prst="wedgeRectCallout">
            <a:avLst>
              <a:gd name="adj1" fmla="val 33066"/>
              <a:gd name="adj2" fmla="val -9553"/>
            </a:avLst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Objective 1:</a:t>
            </a:r>
          </a:p>
          <a:p>
            <a:pPr algn="ctr"/>
            <a:r>
              <a:rPr lang="en-IE" sz="1400"/>
              <a:t>To define, test and deploy innovative product design strategies </a:t>
            </a:r>
            <a:r>
              <a:rPr lang="en-IE" sz="1400">
                <a:solidFill>
                  <a:srgbClr val="FF0000"/>
                </a:solidFill>
              </a:rPr>
              <a:t>+</a:t>
            </a:r>
            <a:r>
              <a:rPr lang="en-IE" sz="1400"/>
              <a:t> made from renewable sources </a:t>
            </a:r>
            <a:r>
              <a:rPr lang="en-IE" sz="1400">
                <a:solidFill>
                  <a:srgbClr val="FF0000"/>
                </a:solidFill>
              </a:rPr>
              <a:t>+</a:t>
            </a:r>
            <a:r>
              <a:rPr lang="en-IE" sz="1400"/>
              <a:t> transformation of current/creating new bio-based products</a:t>
            </a:r>
          </a:p>
          <a:p>
            <a:pPr algn="ctr"/>
            <a:r>
              <a:rPr lang="en-IE" sz="1400"/>
              <a:t>WP3 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B171E8B-8535-4C2D-B609-C60FCE29560D}"/>
              </a:ext>
            </a:extLst>
          </p:cNvPr>
          <p:cNvSpPr/>
          <p:nvPr/>
        </p:nvSpPr>
        <p:spPr>
          <a:xfrm>
            <a:off x="997166" y="1901230"/>
            <a:ext cx="2259499" cy="2278361"/>
          </a:xfrm>
          <a:prstGeom prst="wedgeRectCallout">
            <a:avLst>
              <a:gd name="adj1" fmla="val 21841"/>
              <a:gd name="adj2" fmla="val -3401"/>
            </a:avLst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Objective 2:</a:t>
            </a:r>
          </a:p>
          <a:p>
            <a:pPr algn="ctr"/>
            <a:r>
              <a:rPr lang="en-IE" sz="1400"/>
              <a:t>To map current waste collection and management schemes </a:t>
            </a:r>
            <a:r>
              <a:rPr lang="en-IE" sz="1400">
                <a:solidFill>
                  <a:srgbClr val="FF0000"/>
                </a:solidFill>
              </a:rPr>
              <a:t>+</a:t>
            </a:r>
            <a:r>
              <a:rPr lang="en-IE" sz="1400"/>
              <a:t> addressing technical and economic barriers to bio-based plastics recycling</a:t>
            </a:r>
          </a:p>
          <a:p>
            <a:pPr algn="ctr"/>
            <a:r>
              <a:rPr lang="en-GB" sz="1400"/>
              <a:t>W</a:t>
            </a:r>
            <a:r>
              <a:rPr lang="en-IE" sz="1400"/>
              <a:t>P4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07F8AE9A-6C77-4B6A-8EB0-08B11D75229F}"/>
              </a:ext>
            </a:extLst>
          </p:cNvPr>
          <p:cNvSpPr/>
          <p:nvPr/>
        </p:nvSpPr>
        <p:spPr>
          <a:xfrm>
            <a:off x="1128575" y="2071568"/>
            <a:ext cx="2259499" cy="2278361"/>
          </a:xfrm>
          <a:prstGeom prst="wedgeRectCallout">
            <a:avLst>
              <a:gd name="adj1" fmla="val 15046"/>
              <a:gd name="adj2" fmla="val 12419"/>
            </a:avLst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Objective 3:</a:t>
            </a:r>
          </a:p>
          <a:p>
            <a:pPr algn="ctr"/>
            <a:r>
              <a:rPr lang="en-IE" sz="1400"/>
              <a:t>To investigate the potential impacts of bio-based plastics on the terrestrial and aquatic environments </a:t>
            </a:r>
            <a:r>
              <a:rPr lang="en-IE" sz="1400">
                <a:solidFill>
                  <a:srgbClr val="FF0000"/>
                </a:solidFill>
              </a:rPr>
              <a:t>+</a:t>
            </a:r>
            <a:r>
              <a:rPr lang="en-IE" sz="1400"/>
              <a:t> possible implications to human health. </a:t>
            </a:r>
          </a:p>
          <a:p>
            <a:pPr algn="ctr"/>
            <a:r>
              <a:rPr lang="en-GB" sz="1400"/>
              <a:t>W</a:t>
            </a:r>
            <a:r>
              <a:rPr lang="en-IE" sz="1400"/>
              <a:t>P 5 &amp; 6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446EA69-39B5-4123-A437-BFCD68277E67}"/>
              </a:ext>
            </a:extLst>
          </p:cNvPr>
          <p:cNvSpPr/>
          <p:nvPr/>
        </p:nvSpPr>
        <p:spPr>
          <a:xfrm>
            <a:off x="1261600" y="2264170"/>
            <a:ext cx="2259499" cy="2278361"/>
          </a:xfrm>
          <a:prstGeom prst="wedgeRectCallout">
            <a:avLst>
              <a:gd name="adj1" fmla="val 28930"/>
              <a:gd name="adj2" fmla="val 25015"/>
            </a:avLst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Objective 4:</a:t>
            </a:r>
          </a:p>
          <a:p>
            <a:pPr algn="ctr"/>
            <a:r>
              <a:rPr lang="en-IE" sz="1400"/>
              <a:t>To build a biodegradable plastics sustainability framework + to produce “safety protocol”</a:t>
            </a:r>
          </a:p>
          <a:p>
            <a:pPr algn="ctr"/>
            <a:r>
              <a:rPr lang="en-GB" sz="1400"/>
              <a:t>W</a:t>
            </a:r>
            <a:r>
              <a:rPr lang="en-IE" sz="1400"/>
              <a:t>P6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D57E960F-A7EA-405B-9582-5303033F5D92}"/>
              </a:ext>
            </a:extLst>
          </p:cNvPr>
          <p:cNvSpPr/>
          <p:nvPr/>
        </p:nvSpPr>
        <p:spPr>
          <a:xfrm>
            <a:off x="1387949" y="2456772"/>
            <a:ext cx="2259499" cy="2278361"/>
          </a:xfrm>
          <a:prstGeom prst="wedgeRectCallout">
            <a:avLst>
              <a:gd name="adj1" fmla="val 44586"/>
              <a:gd name="adj2" fmla="val 20621"/>
            </a:avLst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Objective 5:</a:t>
            </a:r>
          </a:p>
          <a:p>
            <a:pPr algn="ctr"/>
            <a:r>
              <a:rPr lang="en-IE" sz="1400"/>
              <a:t>To develop Innovative Business Models</a:t>
            </a:r>
          </a:p>
          <a:p>
            <a:pPr algn="ctr"/>
            <a:r>
              <a:rPr lang="en-GB" sz="1400"/>
              <a:t>W</a:t>
            </a:r>
            <a:r>
              <a:rPr lang="en-IE" sz="1400"/>
              <a:t>P7 and WP8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95D11282-0A03-4DAA-8DEC-5481CFAD02E6}"/>
              </a:ext>
            </a:extLst>
          </p:cNvPr>
          <p:cNvSpPr/>
          <p:nvPr/>
        </p:nvSpPr>
        <p:spPr>
          <a:xfrm>
            <a:off x="1540349" y="2609172"/>
            <a:ext cx="2259499" cy="2278361"/>
          </a:xfrm>
          <a:prstGeom prst="wedgeRectCallout">
            <a:avLst>
              <a:gd name="adj1" fmla="val 44586"/>
              <a:gd name="adj2" fmla="val 20621"/>
            </a:avLst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Objective 6:</a:t>
            </a:r>
          </a:p>
          <a:p>
            <a:pPr algn="ctr"/>
            <a:r>
              <a:rPr lang="en-IE" sz="1400"/>
              <a:t>Communication Strategy</a:t>
            </a:r>
          </a:p>
          <a:p>
            <a:pPr algn="ctr"/>
            <a:r>
              <a:rPr lang="en-IE" sz="1400">
                <a:solidFill>
                  <a:srgbClr val="FF0000"/>
                </a:solidFill>
              </a:rPr>
              <a:t>+</a:t>
            </a:r>
            <a:r>
              <a:rPr lang="en-IE" sz="1400"/>
              <a:t> cooperative knowledge sharing of Best Practices and Lessons Learned</a:t>
            </a:r>
          </a:p>
          <a:p>
            <a:pPr algn="ctr"/>
            <a:r>
              <a:rPr lang="en-GB" sz="1400"/>
              <a:t>W</a:t>
            </a:r>
            <a:r>
              <a:rPr lang="en-IE" sz="1400"/>
              <a:t>P9</a:t>
            </a:r>
          </a:p>
        </p:txBody>
      </p:sp>
    </p:spTree>
    <p:extLst>
      <p:ext uri="{BB962C8B-B14F-4D97-AF65-F5344CB8AC3E}">
        <p14:creationId xmlns:p14="http://schemas.microsoft.com/office/powerpoint/2010/main" val="32336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198A36-932C-4593-A216-8F539F738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08" y="300350"/>
            <a:ext cx="8730183" cy="48431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FF993D-8047-4E18-AC23-A43DEADD54F9}"/>
              </a:ext>
            </a:extLst>
          </p:cNvPr>
          <p:cNvSpPr/>
          <p:nvPr/>
        </p:nvSpPr>
        <p:spPr>
          <a:xfrm>
            <a:off x="464127" y="862445"/>
            <a:ext cx="2043545" cy="782781"/>
          </a:xfrm>
          <a:prstGeom prst="roundRect">
            <a:avLst/>
          </a:prstGeom>
          <a:solidFill>
            <a:srgbClr val="0040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Pushes towards circular economy</a:t>
            </a:r>
            <a:endParaRPr lang="en-IE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25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87343735563E4DAC2A9A8F1E836CCE" ma:contentTypeVersion="13" ma:contentTypeDescription="Ein neues Dokument erstellen." ma:contentTypeScope="" ma:versionID="d7e604027eab01ff9bd28b7347d7ed01">
  <xsd:schema xmlns:xsd="http://www.w3.org/2001/XMLSchema" xmlns:xs="http://www.w3.org/2001/XMLSchema" xmlns:p="http://schemas.microsoft.com/office/2006/metadata/properties" xmlns:ns3="5b97375b-f9c3-4383-adf5-8a7e5dd3f984" xmlns:ns4="d795c465-c820-40ee-8987-2a45fabd49f0" targetNamespace="http://schemas.microsoft.com/office/2006/metadata/properties" ma:root="true" ma:fieldsID="6001deb197bb413092c37c180bd6781e" ns3:_="" ns4:_="">
    <xsd:import namespace="5b97375b-f9c3-4383-adf5-8a7e5dd3f984"/>
    <xsd:import namespace="d795c465-c820-40ee-8987-2a45fabd49f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7375b-f9c3-4383-adf5-8a7e5dd3f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5c465-c820-40ee-8987-2a45fabd49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04E15C-09D1-4814-9B92-7A6305810906}">
  <ds:schemaRefs>
    <ds:schemaRef ds:uri="5b97375b-f9c3-4383-adf5-8a7e5dd3f984"/>
    <ds:schemaRef ds:uri="d795c465-c820-40ee-8987-2a45fabd49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993215-47C2-4578-B05C-1450C72599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D9790E-E499-42D7-A482-4D45EB0EC7C5}">
  <ds:schemaRefs>
    <ds:schemaRef ds:uri="5b97375b-f9c3-4383-adf5-8a7e5dd3f984"/>
    <ds:schemaRef ds:uri="d795c465-c820-40ee-8987-2a45fabd49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2579</Words>
  <Application>Microsoft Macintosh PowerPoint</Application>
  <PresentationFormat>On-screen Show (16:9)</PresentationFormat>
  <Paragraphs>549</Paragraphs>
  <Slides>58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Arial</vt:lpstr>
      <vt:lpstr>Calibri</vt:lpstr>
      <vt:lpstr>Calibri Light</vt:lpstr>
      <vt:lpstr>ClementePDag-Book</vt:lpstr>
      <vt:lpstr>Gill Sans</vt:lpstr>
      <vt:lpstr>Helvetica Light</vt:lpstr>
      <vt:lpstr>Lato</vt:lpstr>
      <vt:lpstr>Segoe UI</vt:lpstr>
      <vt:lpstr>Times New Roman</vt:lpstr>
      <vt:lpstr>Wingdings</vt:lpstr>
      <vt:lpstr>Office-Design</vt:lpstr>
      <vt:lpstr>1_Office-Design</vt:lpstr>
      <vt:lpstr>1_Office Theme</vt:lpstr>
      <vt:lpstr>2_Office-Design</vt:lpstr>
      <vt:lpstr>2_Office Theme</vt:lpstr>
      <vt:lpstr>PowerPoint Presentation</vt:lpstr>
      <vt:lpstr>PowerPoint Presentation</vt:lpstr>
      <vt:lpstr>PowerPoint Presentation</vt:lpstr>
      <vt:lpstr>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Besides focusing on research….</vt:lpstr>
      <vt:lpstr>STAKEHOLDER ENGAGEMENT</vt:lpstr>
      <vt:lpstr>NETWORKS</vt:lpstr>
      <vt:lpstr>PowerPoint Presentation</vt:lpstr>
      <vt:lpstr>PowerPoint Presentation</vt:lpstr>
      <vt:lpstr>PowerPoint Presentation</vt:lpstr>
      <vt:lpstr>Market-related challenges to bio-based plastics production</vt:lpstr>
      <vt:lpstr>Members of European Bioplastics – The value chain*</vt:lpstr>
      <vt:lpstr>Global production capacities and market segments 2020</vt:lpstr>
      <vt:lpstr>PowerPoint Presentation</vt:lpstr>
      <vt:lpstr>PowerPoint Presentation</vt:lpstr>
      <vt:lpstr>Market drivers and barriers</vt:lpstr>
      <vt:lpstr>Market drivers and barriers</vt:lpstr>
      <vt:lpstr>Market trends and the Covid-19 pandemic</vt:lpstr>
      <vt:lpstr>16th EUBP Conference – Berlin, 30 November/1 December 2021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Bioplastics supply-chain</vt:lpstr>
      <vt:lpstr>Bioplastics and market segments</vt:lpstr>
      <vt:lpstr>Bio-based biodegradable plastics Benefits and Challanges</vt:lpstr>
      <vt:lpstr>PowerPoint Presentation</vt:lpstr>
      <vt:lpstr>PowerPoint Presentation</vt:lpstr>
      <vt:lpstr>PowerPoint Presentation</vt:lpstr>
      <vt:lpstr>PowerPoint Presentation</vt:lpstr>
      <vt:lpstr>Bioplastics pool - Future prospects</vt:lpstr>
      <vt:lpstr>Summary</vt:lpstr>
      <vt:lpstr>Contact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think about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Melanie Bertram</dc:creator>
  <cp:lastModifiedBy>Nunes, Cintia</cp:lastModifiedBy>
  <cp:revision>45</cp:revision>
  <dcterms:created xsi:type="dcterms:W3CDTF">2018-10-11T07:42:57Z</dcterms:created>
  <dcterms:modified xsi:type="dcterms:W3CDTF">2021-02-18T15:17:23Z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0x010100B387343735563E4DAC2A9A8F1E836CCE</vt:lpwstr>
  </property>
</Properties>
</file>